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2" r:id="rId2"/>
    <p:sldId id="303" r:id="rId3"/>
    <p:sldId id="304" r:id="rId4"/>
    <p:sldId id="305" r:id="rId5"/>
    <p:sldId id="306" r:id="rId6"/>
    <p:sldId id="307" r:id="rId7"/>
    <p:sldId id="308" r:id="rId8"/>
    <p:sldId id="274" r:id="rId9"/>
  </p:sldIdLst>
  <p:sldSz cx="9144000" cy="6858000" type="screen4x3"/>
  <p:notesSz cx="6858000" cy="9144000"/>
  <p:defaultTextStyle>
    <a:defPPr>
      <a:defRPr lang="fr-FR"/>
    </a:defPPr>
    <a:lvl1pPr algn="ctr" rtl="0" fontAlgn="base">
      <a:spcBef>
        <a:spcPct val="0"/>
      </a:spcBef>
      <a:spcAft>
        <a:spcPct val="0"/>
      </a:spcAft>
      <a:defRPr sz="80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80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80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80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80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80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80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80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80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8000"/>
    <a:srgbClr val="FF00FF"/>
    <a:srgbClr val="996600"/>
    <a:srgbClr val="CC3300"/>
    <a:srgbClr val="993300"/>
    <a:srgbClr val="990000"/>
    <a:srgbClr val="800000"/>
    <a:srgbClr val="FF0000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048" autoAdjust="0"/>
    <p:restoredTop sz="98970" autoAdjust="0"/>
  </p:normalViewPr>
  <p:slideViewPr>
    <p:cSldViewPr>
      <p:cViewPr>
        <p:scale>
          <a:sx n="75" d="100"/>
          <a:sy n="75" d="100"/>
        </p:scale>
        <p:origin x="-246" y="-624"/>
      </p:cViewPr>
      <p:guideLst>
        <p:guide orient="horz" pos="2160"/>
        <p:guide pos="2880"/>
      </p:guideLst>
    </p:cSldViewPr>
  </p:slideViewPr>
  <p:outlineViewPr>
    <p:cViewPr>
      <p:scale>
        <a:sx n="66" d="100"/>
        <a:sy n="66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38405" cy="384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65E84FFD-760F-4436-B81F-29D8326DA2B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xmlns="" id="{1273A2B4-7395-4D3B-B769-103D47A93A3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4E1EC384-02E1-40F2-B293-1534B96254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042056671"/>
      </p:ext>
    </p:extLst>
  </p:cSld>
  <p:clrMapOvr>
    <a:masterClrMapping/>
  </p:clrMapOvr>
  <p:transition spd="med">
    <p:randomBar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9F2EC3A3-0984-47E2-8570-4DBD8A046F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xmlns="" id="{74D74981-3B6D-4748-97D5-6EDFABF103A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7B6809BD-0D69-40A6-8512-AEED4D6C84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42889476"/>
      </p:ext>
    </p:extLst>
  </p:cSld>
  <p:clrMapOvr>
    <a:masterClrMapping/>
  </p:clrMapOvr>
  <p:transition spd="med">
    <p:randomBar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xmlns="" id="{8067EF43-71E5-4BAF-A7A2-EA1C6A8014D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902325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xmlns="" id="{03CC15A2-7DDC-4F5F-A8C6-9B25DD72F5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9023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7573550E-2DD5-46CF-8176-AF633D72C8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958008402"/>
      </p:ext>
    </p:extLst>
  </p:cSld>
  <p:clrMapOvr>
    <a:masterClrMapping/>
  </p:clrMapOvr>
  <p:transition spd="med">
    <p:randomBar dir="vert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>
            <a:extLst>
              <a:ext uri="{FF2B5EF4-FFF2-40B4-BE49-F238E27FC236}">
                <a16:creationId xmlns:a16="http://schemas.microsoft.com/office/drawing/2014/main" xmlns="" id="{95E2191E-6BD6-4E6E-9222-F988CADFBE0D}"/>
              </a:ext>
            </a:extLst>
          </p:cNvPr>
          <p:cNvSpPr>
            <a:spLocks noGrp="1"/>
          </p:cNvSpPr>
          <p:nvPr>
            <p:ph/>
          </p:nvPr>
        </p:nvSpPr>
        <p:spPr>
          <a:xfrm>
            <a:off x="457200" y="274638"/>
            <a:ext cx="8229600" cy="59023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xmlns="" id="{CDB2C7E1-227B-49F3-960E-DAE3CFE3C12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419426825"/>
      </p:ext>
    </p:extLst>
  </p:cSld>
  <p:clrMapOvr>
    <a:masterClrMapping/>
  </p:clrMapOvr>
  <p:transition spd="med">
    <p:randomBar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AF3CC101-1426-4886-A1CA-79C253FA19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BDC3BDD7-0D5B-4BEA-8413-2126645872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24AB84A2-9C21-4E4E-9CD1-55ACF01288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534878940"/>
      </p:ext>
    </p:extLst>
  </p:cSld>
  <p:clrMapOvr>
    <a:masterClrMapping/>
  </p:clrMapOvr>
  <p:transition spd="med">
    <p:randomBar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150CB194-A391-46B4-B6B1-3B3036510C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xmlns="" id="{8471C8CE-08A9-4392-96B6-5FE38499B2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06CADEF0-70D6-4EDE-8767-8BC3A5A657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878164874"/>
      </p:ext>
    </p:extLst>
  </p:cSld>
  <p:clrMapOvr>
    <a:masterClrMapping/>
  </p:clrMapOvr>
  <p:transition spd="med">
    <p:randomBar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A9E5E7E3-F800-4A44-84BD-B2659648A2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1EF08005-C9B1-4D53-8E4F-E6E86869AB3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xmlns="" id="{F7FBAC37-EDB8-49C8-949A-6C6221B6B0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xmlns="" id="{AB08400B-3AF8-4A4E-9312-3D1ACB30EC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519093201"/>
      </p:ext>
    </p:extLst>
  </p:cSld>
  <p:clrMapOvr>
    <a:masterClrMapping/>
  </p:clrMapOvr>
  <p:transition spd="med">
    <p:randomBar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A80648A5-B3DB-41B6-8907-1AE8B291C8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xmlns="" id="{69FFED7C-A509-4C52-B33D-F110403E55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xmlns="" id="{9403AE5C-078C-4B1D-826D-87C922AB5D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xmlns="" id="{A8B5FCA1-E541-4923-9620-A216699529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xmlns="" id="{4BDA4058-0DA7-4FC3-8F96-ED6F8AA9676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xmlns="" id="{0DA11503-5914-43D1-9F22-227532A0DE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743208601"/>
      </p:ext>
    </p:extLst>
  </p:cSld>
  <p:clrMapOvr>
    <a:masterClrMapping/>
  </p:clrMapOvr>
  <p:transition spd="med">
    <p:randomBar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6C959267-64A4-4D0B-86F7-CA6B1BB3BF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xmlns="" id="{3155AA46-C6B8-4938-A6CA-3EB456097C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219407481"/>
      </p:ext>
    </p:extLst>
  </p:cSld>
  <p:clrMapOvr>
    <a:masterClrMapping/>
  </p:clrMapOvr>
  <p:transition spd="med">
    <p:randomBar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xmlns="" id="{F813B94A-0321-4B8A-BF49-D5073103B7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838253442"/>
      </p:ext>
    </p:extLst>
  </p:cSld>
  <p:clrMapOvr>
    <a:masterClrMapping/>
  </p:clrMapOvr>
  <p:transition spd="med">
    <p:randomBar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1C1B78A0-C9DF-43EC-9994-3D456EC16F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0F6DF546-BDE0-41A4-912A-E5DAF07D92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xmlns="" id="{6CC62DEA-4462-4187-B9B1-FB35E6253A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xmlns="" id="{2D187D9F-0F00-4479-BC2F-C0B1E54E3B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287285790"/>
      </p:ext>
    </p:extLst>
  </p:cSld>
  <p:clrMapOvr>
    <a:masterClrMapping/>
  </p:clrMapOvr>
  <p:transition spd="med">
    <p:randomBar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6611EF0F-F5C7-426E-B615-7F49BD327B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xmlns="" id="{DAC16CFA-3AF8-4D61-9985-2D52F5E5BC2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xmlns="" id="{F1E0321F-4E9E-4BDD-8C27-F63AACD584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xmlns="" id="{1DE6234F-A83E-4068-8707-A926DE3A7A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051381742"/>
      </p:ext>
    </p:extLst>
  </p:cSld>
  <p:clrMapOvr>
    <a:masterClrMapping/>
  </p:clrMapOvr>
  <p:transition spd="med">
    <p:randomBar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DDDD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5" name="Picture 11">
            <a:extLst>
              <a:ext uri="{FF2B5EF4-FFF2-40B4-BE49-F238E27FC236}">
                <a16:creationId xmlns:a16="http://schemas.microsoft.com/office/drawing/2014/main" xmlns="" id="{EB46B232-1916-4709-B82F-4F1B6D3FE02F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4">
            <a:lum bright="60000" contrast="-7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958" t="18040" r="44124" b="18735"/>
          <a:stretch>
            <a:fillRect/>
          </a:stretch>
        </p:blipFill>
        <p:spPr bwMode="auto">
          <a:xfrm>
            <a:off x="5032375" y="0"/>
            <a:ext cx="4111625" cy="3133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6" name="Rectangle 2">
            <a:extLst>
              <a:ext uri="{FF2B5EF4-FFF2-40B4-BE49-F238E27FC236}">
                <a16:creationId xmlns:a16="http://schemas.microsoft.com/office/drawing/2014/main" xmlns="" id="{A0E4717C-DEBD-4D29-879F-E03ED98A9BA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dirty="0"/>
              <a:t>Cliquez pour modifier le style du titre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xmlns="" id="{5CC3EA40-9073-4FC8-B949-3C345CC050F0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b="0"/>
            </a:lvl1pPr>
          </a:lstStyle>
          <a:p>
            <a:endParaRPr lang="fr-FR" altLang="fr-FR"/>
          </a:p>
        </p:txBody>
      </p:sp>
      <p:sp>
        <p:nvSpPr>
          <p:cNvPr id="1031" name="Arc 7">
            <a:extLst>
              <a:ext uri="{FF2B5EF4-FFF2-40B4-BE49-F238E27FC236}">
                <a16:creationId xmlns:a16="http://schemas.microsoft.com/office/drawing/2014/main" xmlns="" id="{3AE83CD6-3EB1-4395-957C-041399A08298}"/>
              </a:ext>
            </a:extLst>
          </p:cNvPr>
          <p:cNvSpPr>
            <a:spLocks/>
          </p:cNvSpPr>
          <p:nvPr userDrawn="1"/>
        </p:nvSpPr>
        <p:spPr bwMode="auto">
          <a:xfrm>
            <a:off x="0" y="839788"/>
            <a:ext cx="2895600" cy="6018212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gradFill rotWithShape="1">
            <a:gsLst>
              <a:gs pos="0">
                <a:srgbClr val="94A5AD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1032" name="WordArt 8">
            <a:extLst>
              <a:ext uri="{FF2B5EF4-FFF2-40B4-BE49-F238E27FC236}">
                <a16:creationId xmlns:a16="http://schemas.microsoft.com/office/drawing/2014/main" xmlns="" id="{DF53DE07-834B-414A-930A-4CCB4F0B7D07}"/>
              </a:ext>
            </a:extLst>
          </p:cNvPr>
          <p:cNvSpPr>
            <a:spLocks noChangeArrowheads="1" noChangeShapeType="1" noTextEdit="1"/>
          </p:cNvSpPr>
          <p:nvPr userDrawn="1"/>
        </p:nvSpPr>
        <p:spPr bwMode="auto">
          <a:xfrm>
            <a:off x="152401" y="152400"/>
            <a:ext cx="1424010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fr-FR" sz="6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94A5AD"/>
                    </a:gs>
                    <a:gs pos="100000">
                      <a:schemeClr val="bg1"/>
                    </a:gs>
                  </a:gsLst>
                  <a:lin ang="5400000" scaled="1"/>
                </a:gradFill>
                <a:effectLst>
                  <a:outerShdw dist="35921" dir="2700000" algn="ctr" rotWithShape="0">
                    <a:srgbClr val="C0C0C0"/>
                  </a:outerShdw>
                </a:effectLst>
                <a:latin typeface="Impact" panose="020B0806030902050204" pitchFamily="34" charset="0"/>
              </a:rPr>
              <a:t>AIDE</a:t>
            </a:r>
          </a:p>
        </p:txBody>
      </p:sp>
      <p:sp>
        <p:nvSpPr>
          <p:cNvPr id="1033" name="Rectangle 9">
            <a:extLst>
              <a:ext uri="{FF2B5EF4-FFF2-40B4-BE49-F238E27FC236}">
                <a16:creationId xmlns:a16="http://schemas.microsoft.com/office/drawing/2014/main" xmlns="" id="{98D96F91-BACC-463F-9F95-605A120033BD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76200" y="6553200"/>
            <a:ext cx="22098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36000" tIns="0" rIns="0" bIns="0"/>
          <a:lstStyle>
            <a:lvl1pPr marL="342900" indent="-342900" algn="l">
              <a:spcBef>
                <a:spcPct val="20000"/>
              </a:spcBef>
              <a:defRPr sz="1600">
                <a:solidFill>
                  <a:srgbClr val="C0C0C0"/>
                </a:solidFill>
                <a:latin typeface="Arial" panose="020B0604020202020204" pitchFamily="34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fr-FR" altLang="fr-FR" sz="1200" b="0" dirty="0"/>
              <a:t>Lycée Éon Tonnerre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>
    <p:randomBar dir="vert"/>
  </p:transition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defRPr sz="1600" kern="1200">
          <a:solidFill>
            <a:srgbClr val="C0C0C0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5" name="Rectangle 15">
            <a:extLst>
              <a:ext uri="{FF2B5EF4-FFF2-40B4-BE49-F238E27FC236}">
                <a16:creationId xmlns:a16="http://schemas.microsoft.com/office/drawing/2014/main" xmlns="" id="{77D8821B-246E-4EBD-B1E4-2E7CB34DB7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68434" y="152400"/>
            <a:ext cx="737556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marL="342900" indent="-3429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>
              <a:spcBef>
                <a:spcPct val="20000"/>
              </a:spcBef>
              <a:buClr>
                <a:schemeClr val="hlink"/>
              </a:buClr>
              <a:buSzPct val="50000"/>
              <a:buFont typeface="Monotype Sorts" pitchFamily="2" charset="2"/>
              <a:buNone/>
            </a:pPr>
            <a:r>
              <a:rPr kumimoji="1" lang="fr-FR" altLang="fr-FR" sz="2800" dirty="0"/>
              <a:t>RDM : EDC – axe de micro moteur</a:t>
            </a:r>
          </a:p>
        </p:txBody>
      </p:sp>
      <p:sp>
        <p:nvSpPr>
          <p:cNvPr id="41149" name="Rectangle 189">
            <a:extLst>
              <a:ext uri="{FF2B5EF4-FFF2-40B4-BE49-F238E27FC236}">
                <a16:creationId xmlns:a16="http://schemas.microsoft.com/office/drawing/2014/main" xmlns="" id="{D55629CC-4493-461F-9429-A9E9F95DA3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500" y="587375"/>
            <a:ext cx="9080500" cy="554038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fr-FR" altLang="fr-FR" sz="2800" dirty="0">
                <a:solidFill>
                  <a:srgbClr val="5A6D76"/>
                </a:solidFill>
                <a:cs typeface="Times New Roman" panose="02020603050405020304" pitchFamily="18" charset="0"/>
              </a:rPr>
              <a:t>Modèle 2 – pièce entière</a:t>
            </a:r>
          </a:p>
        </p:txBody>
      </p:sp>
      <p:grpSp>
        <p:nvGrpSpPr>
          <p:cNvPr id="33" name="Group 227">
            <a:extLst>
              <a:ext uri="{FF2B5EF4-FFF2-40B4-BE49-F238E27FC236}">
                <a16:creationId xmlns:a16="http://schemas.microsoft.com/office/drawing/2014/main" xmlns="" id="{4BF47881-C6C7-4B41-93DD-494A11E0FAC2}"/>
              </a:ext>
            </a:extLst>
          </p:cNvPr>
          <p:cNvGrpSpPr>
            <a:grpSpLocks/>
          </p:cNvGrpSpPr>
          <p:nvPr/>
        </p:nvGrpSpPr>
        <p:grpSpPr bwMode="auto">
          <a:xfrm>
            <a:off x="2689409" y="1281183"/>
            <a:ext cx="6284911" cy="5427663"/>
            <a:chOff x="1679" y="1431"/>
            <a:chExt cx="3959" cy="3419"/>
          </a:xfrm>
        </p:grpSpPr>
        <p:sp>
          <p:nvSpPr>
            <p:cNvPr id="34" name="Rectangle 228">
              <a:extLst>
                <a:ext uri="{FF2B5EF4-FFF2-40B4-BE49-F238E27FC236}">
                  <a16:creationId xmlns:a16="http://schemas.microsoft.com/office/drawing/2014/main" xmlns="" id="{7E57BDEA-0F67-49D4-8D9D-BC0E0134775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79" y="1446"/>
              <a:ext cx="3959" cy="3404"/>
            </a:xfrm>
            <a:prstGeom prst="rect">
              <a:avLst/>
            </a:prstGeom>
            <a:pattFill prst="lgGrid">
              <a:fgClr>
                <a:schemeClr val="bg1">
                  <a:lumMod val="95000"/>
                </a:schemeClr>
              </a:fgClr>
              <a:bgClr>
                <a:schemeClr val="bg1"/>
              </a:bgClr>
            </a:pattFill>
            <a:ln w="317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 altLang="fr-FR" sz="1800" b="0"/>
            </a:p>
          </p:txBody>
        </p:sp>
        <p:grpSp>
          <p:nvGrpSpPr>
            <p:cNvPr id="35" name="Group 229">
              <a:extLst>
                <a:ext uri="{FF2B5EF4-FFF2-40B4-BE49-F238E27FC236}">
                  <a16:creationId xmlns:a16="http://schemas.microsoft.com/office/drawing/2014/main" xmlns="" id="{FC7FD569-524C-4F06-8C31-5F561BAE914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679" y="1448"/>
              <a:ext cx="2011" cy="122"/>
              <a:chOff x="1111" y="1488"/>
              <a:chExt cx="2225" cy="108"/>
            </a:xfrm>
          </p:grpSpPr>
          <p:pic>
            <p:nvPicPr>
              <p:cNvPr id="41" name="Picture 230">
                <a:extLst>
                  <a:ext uri="{FF2B5EF4-FFF2-40B4-BE49-F238E27FC236}">
                    <a16:creationId xmlns:a16="http://schemas.microsoft.com/office/drawing/2014/main" xmlns="" id="{FB0F71AC-F58C-4C3A-A243-501CC459AE90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976" y="1488"/>
                <a:ext cx="360" cy="10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42" name="Picture 231">
                <a:extLst>
                  <a:ext uri="{FF2B5EF4-FFF2-40B4-BE49-F238E27FC236}">
                    <a16:creationId xmlns:a16="http://schemas.microsoft.com/office/drawing/2014/main" xmlns="" id="{2B8CF735-D3F2-4B5D-A5D5-A7E1C190F008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1" y="1488"/>
                <a:ext cx="1872" cy="10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sp>
          <p:nvSpPr>
            <p:cNvPr id="37" name="Text Box 235">
              <a:extLst>
                <a:ext uri="{FF2B5EF4-FFF2-40B4-BE49-F238E27FC236}">
                  <a16:creationId xmlns:a16="http://schemas.microsoft.com/office/drawing/2014/main" xmlns="" id="{00631C4F-8096-4628-9B89-4631BE9DE2E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79" y="1431"/>
              <a:ext cx="1625" cy="1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969696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algn="l">
                <a:tabLst>
                  <a:tab pos="108108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algn="l">
                <a:tabLst>
                  <a:tab pos="108108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algn="l">
                <a:tabLst>
                  <a:tab pos="108108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algn="l">
                <a:tabLst>
                  <a:tab pos="108108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algn="l">
                <a:tabLst>
                  <a:tab pos="108108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tabLst>
                  <a:tab pos="108108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tabLst>
                  <a:tab pos="108108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tabLst>
                  <a:tab pos="108108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tabLst>
                  <a:tab pos="108108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just"/>
              <a:r>
                <a:rPr lang="fr-FR" altLang="fr-FR" sz="800" dirty="0">
                  <a:latin typeface="Verdana" panose="020B0604030504040204" pitchFamily="34" charset="0"/>
                </a:rPr>
                <a:t>Axe de micro moteur</a:t>
              </a:r>
            </a:p>
          </p:txBody>
        </p:sp>
      </p:grpSp>
      <p:grpSp>
        <p:nvGrpSpPr>
          <p:cNvPr id="5" name="Groupe 4"/>
          <p:cNvGrpSpPr/>
          <p:nvPr/>
        </p:nvGrpSpPr>
        <p:grpSpPr>
          <a:xfrm>
            <a:off x="4185269" y="2361740"/>
            <a:ext cx="3796806" cy="2472609"/>
            <a:chOff x="4185269" y="2361740"/>
            <a:chExt cx="3796806" cy="2472609"/>
          </a:xfrm>
        </p:grpSpPr>
        <p:sp>
          <p:nvSpPr>
            <p:cNvPr id="90" name="Line 81">
              <a:extLst>
                <a:ext uri="{FF2B5EF4-FFF2-40B4-BE49-F238E27FC236}">
                  <a16:creationId xmlns:a16="http://schemas.microsoft.com/office/drawing/2014/main" xmlns="" id="{D82A830F-DB67-49DA-BF92-F294F622E97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87950" y="4133412"/>
              <a:ext cx="0" cy="639763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91" name="Line 82">
              <a:extLst>
                <a:ext uri="{FF2B5EF4-FFF2-40B4-BE49-F238E27FC236}">
                  <a16:creationId xmlns:a16="http://schemas.microsoft.com/office/drawing/2014/main" xmlns="" id="{7E39F813-D601-482D-A758-AC24B90F67F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114723" y="3243675"/>
              <a:ext cx="1" cy="1509057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92" name="Line 83">
              <a:extLst>
                <a:ext uri="{FF2B5EF4-FFF2-40B4-BE49-F238E27FC236}">
                  <a16:creationId xmlns:a16="http://schemas.microsoft.com/office/drawing/2014/main" xmlns="" id="{E1C1A8E4-F1B7-4CA9-83A2-752FFFE9F12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85269" y="4552764"/>
              <a:ext cx="929453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 type="stealth" w="med" len="lg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93" name="Text Box 84">
              <a:extLst>
                <a:ext uri="{FF2B5EF4-FFF2-40B4-BE49-F238E27FC236}">
                  <a16:creationId xmlns:a16="http://schemas.microsoft.com/office/drawing/2014/main" xmlns="" id="{FC4234EF-85CD-45C9-9F4D-62A53998C70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526963" y="4390255"/>
              <a:ext cx="246063" cy="31892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txBody>
            <a:bodyPr wrap="square" lIns="36000" tIns="36000" rIns="36000" bIns="36000">
              <a:spAutoFit/>
            </a:bodyPr>
            <a:lstStyle>
              <a:lvl1pPr algn="l">
                <a:tabLst>
                  <a:tab pos="37465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algn="l">
                <a:tabLst>
                  <a:tab pos="37465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algn="l">
                <a:tabLst>
                  <a:tab pos="37465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algn="l">
                <a:tabLst>
                  <a:tab pos="37465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algn="l">
                <a:tabLst>
                  <a:tab pos="37465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tabLst>
                  <a:tab pos="37465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tabLst>
                  <a:tab pos="37465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tabLst>
                  <a:tab pos="37465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tabLst>
                  <a:tab pos="37465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fr-FR" altLang="fr-FR" sz="1600" b="0" dirty="0"/>
                <a:t>4</a:t>
              </a:r>
            </a:p>
          </p:txBody>
        </p:sp>
        <p:sp>
          <p:nvSpPr>
            <p:cNvPr id="103" name="Line 82">
              <a:extLst>
                <a:ext uri="{FF2B5EF4-FFF2-40B4-BE49-F238E27FC236}">
                  <a16:creationId xmlns:a16="http://schemas.microsoft.com/office/drawing/2014/main" xmlns="" id="{F36791D5-D449-4285-AFE9-661C1CF4198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7058828" y="3264118"/>
              <a:ext cx="1" cy="1509057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04" name="Line 83">
              <a:extLst>
                <a:ext uri="{FF2B5EF4-FFF2-40B4-BE49-F238E27FC236}">
                  <a16:creationId xmlns:a16="http://schemas.microsoft.com/office/drawing/2014/main" xmlns="" id="{E7E5826A-260E-4AC3-9A6E-E12167EA655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052622" y="4552764"/>
              <a:ext cx="929453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 type="stealth" w="med" len="lg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05" name="Line 81">
              <a:extLst>
                <a:ext uri="{FF2B5EF4-FFF2-40B4-BE49-F238E27FC236}">
                  <a16:creationId xmlns:a16="http://schemas.microsoft.com/office/drawing/2014/main" xmlns="" id="{50299DE9-0B88-4678-B63A-57006301D38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982075" y="4133412"/>
              <a:ext cx="0" cy="639763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06" name="Line 83">
              <a:extLst>
                <a:ext uri="{FF2B5EF4-FFF2-40B4-BE49-F238E27FC236}">
                  <a16:creationId xmlns:a16="http://schemas.microsoft.com/office/drawing/2014/main" xmlns="" id="{C36D6FF6-6DB8-495D-B5DD-90754E1A5D9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114722" y="4696364"/>
              <a:ext cx="1950313" cy="12815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 type="stealth" w="med" len="lg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07" name="Text Box 84">
              <a:extLst>
                <a:ext uri="{FF2B5EF4-FFF2-40B4-BE49-F238E27FC236}">
                  <a16:creationId xmlns:a16="http://schemas.microsoft.com/office/drawing/2014/main" xmlns="" id="{898FAC98-D1C6-4720-9981-FD4F9D8A064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404361" y="4395746"/>
              <a:ext cx="246063" cy="31892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txBody>
            <a:bodyPr wrap="square" lIns="36000" tIns="36000" rIns="36000" bIns="36000">
              <a:spAutoFit/>
            </a:bodyPr>
            <a:lstStyle>
              <a:lvl1pPr algn="l">
                <a:tabLst>
                  <a:tab pos="37465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algn="l">
                <a:tabLst>
                  <a:tab pos="37465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algn="l">
                <a:tabLst>
                  <a:tab pos="37465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algn="l">
                <a:tabLst>
                  <a:tab pos="37465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algn="l">
                <a:tabLst>
                  <a:tab pos="37465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tabLst>
                  <a:tab pos="37465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tabLst>
                  <a:tab pos="37465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tabLst>
                  <a:tab pos="37465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tabLst>
                  <a:tab pos="37465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fr-FR" altLang="fr-FR" sz="1600" b="0" dirty="0"/>
                <a:t>4</a:t>
              </a:r>
            </a:p>
          </p:txBody>
        </p:sp>
        <p:sp>
          <p:nvSpPr>
            <p:cNvPr id="108" name="Text Box 84">
              <a:extLst>
                <a:ext uri="{FF2B5EF4-FFF2-40B4-BE49-F238E27FC236}">
                  <a16:creationId xmlns:a16="http://schemas.microsoft.com/office/drawing/2014/main" xmlns="" id="{2EF36DDA-979F-404B-8683-0D4B50BBB66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678262" y="4515425"/>
              <a:ext cx="832832" cy="31892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txBody>
            <a:bodyPr wrap="square" lIns="36000" tIns="36000" rIns="36000" bIns="36000">
              <a:spAutoFit/>
            </a:bodyPr>
            <a:lstStyle>
              <a:lvl1pPr algn="l">
                <a:tabLst>
                  <a:tab pos="37465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algn="l">
                <a:tabLst>
                  <a:tab pos="37465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algn="l">
                <a:tabLst>
                  <a:tab pos="37465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algn="l">
                <a:tabLst>
                  <a:tab pos="37465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algn="l">
                <a:tabLst>
                  <a:tab pos="37465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tabLst>
                  <a:tab pos="37465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tabLst>
                  <a:tab pos="37465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tabLst>
                  <a:tab pos="37465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tabLst>
                  <a:tab pos="37465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fr-FR" altLang="fr-FR" sz="1600" b="0" dirty="0"/>
                <a:t>2 . </a:t>
              </a:r>
              <a:r>
                <a:rPr lang="fr-FR" altLang="fr-FR" sz="1600" b="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l</a:t>
              </a:r>
              <a:r>
                <a:rPr lang="fr-FR" altLang="fr-FR" sz="1600" b="0" dirty="0"/>
                <a:t> = 8</a:t>
              </a:r>
            </a:p>
          </p:txBody>
        </p:sp>
        <p:sp>
          <p:nvSpPr>
            <p:cNvPr id="109" name="Line 82">
              <a:extLst>
                <a:ext uri="{FF2B5EF4-FFF2-40B4-BE49-F238E27FC236}">
                  <a16:creationId xmlns:a16="http://schemas.microsoft.com/office/drawing/2014/main" xmlns="" id="{46DDAC79-9248-46D5-BDA4-A808663D82D4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6086440" y="2430469"/>
              <a:ext cx="0" cy="1129199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10" name="Line 81">
              <a:extLst>
                <a:ext uri="{FF2B5EF4-FFF2-40B4-BE49-F238E27FC236}">
                  <a16:creationId xmlns:a16="http://schemas.microsoft.com/office/drawing/2014/main" xmlns="" id="{BA0370C3-427F-4696-909C-EB076D0703B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95570" y="2430470"/>
              <a:ext cx="0" cy="422456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12" name="Line 83">
              <a:extLst>
                <a:ext uri="{FF2B5EF4-FFF2-40B4-BE49-F238E27FC236}">
                  <a16:creationId xmlns:a16="http://schemas.microsoft.com/office/drawing/2014/main" xmlns="" id="{7621CD43-B6DB-4851-9AFE-E043F50EB15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08589" y="2517715"/>
              <a:ext cx="1877851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 type="stealth" w="med" len="lg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13" name="Text Box 84">
              <a:extLst>
                <a:ext uri="{FF2B5EF4-FFF2-40B4-BE49-F238E27FC236}">
                  <a16:creationId xmlns:a16="http://schemas.microsoft.com/office/drawing/2014/main" xmlns="" id="{9C8D834B-47E4-4255-9D98-5564A70BBC4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013588" y="2361740"/>
              <a:ext cx="246063" cy="31892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txBody>
            <a:bodyPr wrap="square" lIns="36000" tIns="36000" rIns="36000" bIns="36000">
              <a:spAutoFit/>
            </a:bodyPr>
            <a:lstStyle>
              <a:lvl1pPr algn="l">
                <a:tabLst>
                  <a:tab pos="37465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algn="l">
                <a:tabLst>
                  <a:tab pos="37465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algn="l">
                <a:tabLst>
                  <a:tab pos="37465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algn="l">
                <a:tabLst>
                  <a:tab pos="37465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algn="l">
                <a:tabLst>
                  <a:tab pos="37465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tabLst>
                  <a:tab pos="37465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tabLst>
                  <a:tab pos="37465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tabLst>
                  <a:tab pos="37465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tabLst>
                  <a:tab pos="37465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fr-FR" altLang="fr-FR" sz="1600" b="0" dirty="0"/>
                <a:t>8</a:t>
              </a:r>
            </a:p>
          </p:txBody>
        </p:sp>
      </p:grpSp>
      <p:sp>
        <p:nvSpPr>
          <p:cNvPr id="114" name="Text Box 13">
            <a:extLst>
              <a:ext uri="{FF2B5EF4-FFF2-40B4-BE49-F238E27FC236}">
                <a16:creationId xmlns:a16="http://schemas.microsoft.com/office/drawing/2014/main" xmlns="" id="{26FF8E69-43ED-4C2E-A7D3-8DFC7566A7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500" y="1442869"/>
            <a:ext cx="2493578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6969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tabLst>
                <a:tab pos="10810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>
              <a:tabLst>
                <a:tab pos="10810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tabLst>
                <a:tab pos="10810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810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810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810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810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810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810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fr-FR" altLang="fr-FR" sz="2000" b="0" dirty="0">
                <a:cs typeface="Times New Roman" panose="02020603050405020304" pitchFamily="18" charset="0"/>
              </a:rPr>
              <a:t>Après mesure sur le DT02 :</a:t>
            </a:r>
          </a:p>
          <a:p>
            <a:endParaRPr lang="fr-FR" altLang="fr-FR" sz="2000" b="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fr-FR" altLang="fr-FR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fr-FR" altLang="fr-FR" sz="2000" dirty="0">
                <a:cs typeface="Times New Roman" panose="02020603050405020304" pitchFamily="18" charset="0"/>
              </a:rPr>
              <a:t> = 4 mm</a:t>
            </a:r>
            <a:endParaRPr lang="fr-FR" altLang="fr-FR" sz="2000" dirty="0"/>
          </a:p>
        </p:txBody>
      </p:sp>
      <p:sp>
        <p:nvSpPr>
          <p:cNvPr id="115" name="AutoShape 238">
            <a:extLst>
              <a:ext uri="{FF2B5EF4-FFF2-40B4-BE49-F238E27FC236}">
                <a16:creationId xmlns:a16="http://schemas.microsoft.com/office/drawing/2014/main" xmlns="" id="{6C067671-A0FD-474A-8D44-632BC2D447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43775" y="2517715"/>
            <a:ext cx="1080256" cy="759491"/>
          </a:xfrm>
          <a:prstGeom prst="wedgeRectCallout">
            <a:avLst>
              <a:gd name="adj1" fmla="val 67692"/>
              <a:gd name="adj2" fmla="val 36025"/>
            </a:avLst>
          </a:prstGeom>
          <a:solidFill>
            <a:srgbClr val="0000FF"/>
          </a:solidFill>
          <a:ln w="28575">
            <a:solidFill>
              <a:schemeClr val="bg1"/>
            </a:solidFill>
            <a:miter lim="800000"/>
            <a:headEnd/>
            <a:tailEnd/>
          </a:ln>
        </p:spPr>
        <p:txBody>
          <a:bodyPr lIns="36000" tIns="36000" rIns="36000" bIns="36000"/>
          <a:lstStyle/>
          <a:p>
            <a:pPr eaLnBrk="0" hangingPunct="0"/>
            <a:r>
              <a:rPr lang="fr-FR" altLang="fr-FR" sz="1400" b="0" dirty="0">
                <a:solidFill>
                  <a:schemeClr val="bg1"/>
                </a:solidFill>
              </a:rPr>
              <a:t>Charge concentrée en D</a:t>
            </a:r>
            <a:endParaRPr lang="fr-FR" altLang="fr-FR" sz="2000" dirty="0">
              <a:solidFill>
                <a:schemeClr val="bg1"/>
              </a:solidFill>
            </a:endParaRPr>
          </a:p>
        </p:txBody>
      </p:sp>
      <p:sp>
        <p:nvSpPr>
          <p:cNvPr id="116" name="AutoShape 238">
            <a:extLst>
              <a:ext uri="{FF2B5EF4-FFF2-40B4-BE49-F238E27FC236}">
                <a16:creationId xmlns:a16="http://schemas.microsoft.com/office/drawing/2014/main" xmlns="" id="{AF18EE87-CD8C-4A3A-A75A-5CE76DBBBD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61971" y="2003662"/>
            <a:ext cx="1082906" cy="736208"/>
          </a:xfrm>
          <a:prstGeom prst="wedgeRectCallout">
            <a:avLst>
              <a:gd name="adj1" fmla="val 4955"/>
              <a:gd name="adj2" fmla="val 76816"/>
            </a:avLst>
          </a:prstGeom>
          <a:solidFill>
            <a:srgbClr val="FF00FF"/>
          </a:solidFill>
          <a:ln w="28575">
            <a:solidFill>
              <a:schemeClr val="bg1"/>
            </a:solidFill>
            <a:miter lim="800000"/>
            <a:headEnd/>
            <a:tailEnd/>
          </a:ln>
        </p:spPr>
        <p:txBody>
          <a:bodyPr lIns="36000" tIns="36000" rIns="36000" bIns="36000"/>
          <a:lstStyle/>
          <a:p>
            <a:pPr eaLnBrk="0" hangingPunct="0"/>
            <a:r>
              <a:rPr lang="fr-FR" altLang="fr-FR" sz="1400" b="0" dirty="0">
                <a:solidFill>
                  <a:schemeClr val="bg1"/>
                </a:solidFill>
              </a:rPr>
              <a:t>Charge concentrée en E</a:t>
            </a:r>
            <a:endParaRPr lang="fr-FR" altLang="fr-FR" sz="2000" dirty="0">
              <a:solidFill>
                <a:schemeClr val="bg1"/>
              </a:solidFill>
            </a:endParaRPr>
          </a:p>
        </p:txBody>
      </p:sp>
      <p:sp>
        <p:nvSpPr>
          <p:cNvPr id="117" name="AutoShape 238">
            <a:extLst>
              <a:ext uri="{FF2B5EF4-FFF2-40B4-BE49-F238E27FC236}">
                <a16:creationId xmlns:a16="http://schemas.microsoft.com/office/drawing/2014/main" xmlns="" id="{DB32A7B6-A078-478E-B2AF-0FCA40352D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00967" y="1782788"/>
            <a:ext cx="1451314" cy="553534"/>
          </a:xfrm>
          <a:prstGeom prst="wedgeRectCallout">
            <a:avLst>
              <a:gd name="adj1" fmla="val 6548"/>
              <a:gd name="adj2" fmla="val 118894"/>
            </a:avLst>
          </a:prstGeom>
          <a:solidFill>
            <a:srgbClr val="FF0000"/>
          </a:solidFill>
          <a:ln w="28575">
            <a:solidFill>
              <a:schemeClr val="bg1"/>
            </a:solidFill>
            <a:miter lim="800000"/>
            <a:headEnd/>
            <a:tailEnd/>
          </a:ln>
        </p:spPr>
        <p:txBody>
          <a:bodyPr lIns="36000" tIns="36000" rIns="36000" bIns="36000"/>
          <a:lstStyle/>
          <a:p>
            <a:pPr eaLnBrk="0" hangingPunct="0"/>
            <a:r>
              <a:rPr lang="fr-FR" altLang="fr-FR" sz="1400" b="0" dirty="0">
                <a:solidFill>
                  <a:schemeClr val="bg1"/>
                </a:solidFill>
              </a:rPr>
              <a:t>Charge répartie </a:t>
            </a:r>
            <a:r>
              <a:rPr lang="fr-FR" altLang="fr-FR" sz="1400" dirty="0">
                <a:solidFill>
                  <a:schemeClr val="bg1"/>
                </a:solidFill>
              </a:rPr>
              <a:t>linéique</a:t>
            </a:r>
            <a:endParaRPr lang="fr-FR" altLang="fr-FR" sz="2000" dirty="0">
              <a:solidFill>
                <a:schemeClr val="bg1"/>
              </a:solidFill>
            </a:endParaRPr>
          </a:p>
        </p:txBody>
      </p:sp>
      <p:sp>
        <p:nvSpPr>
          <p:cNvPr id="118" name="Text Box 13">
            <a:extLst>
              <a:ext uri="{FF2B5EF4-FFF2-40B4-BE49-F238E27FC236}">
                <a16:creationId xmlns:a16="http://schemas.microsoft.com/office/drawing/2014/main" xmlns="" id="{32C2776A-AE24-4089-BFD4-265FE812AC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064" y="3064613"/>
            <a:ext cx="2493578" cy="2554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6969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tabLst>
                <a:tab pos="10810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>
              <a:tabLst>
                <a:tab pos="10810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tabLst>
                <a:tab pos="10810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810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810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810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810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810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810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fr-FR" altLang="fr-FR" sz="2000" b="0" dirty="0">
                <a:latin typeface="+mj-lt"/>
                <a:cs typeface="Times New Roman" panose="02020603050405020304" pitchFamily="18" charset="0"/>
              </a:rPr>
              <a:t>Chargement mécanique</a:t>
            </a:r>
          </a:p>
          <a:p>
            <a:endParaRPr lang="fr-FR" altLang="fr-FR" sz="2000" b="0" i="1" dirty="0">
              <a:latin typeface="+mj-lt"/>
              <a:cs typeface="Times New Roman" panose="02020603050405020304" pitchFamily="18" charset="0"/>
            </a:endParaRPr>
          </a:p>
          <a:p>
            <a:r>
              <a:rPr lang="fr-FR" altLang="fr-FR" sz="2000" i="1" dirty="0">
                <a:solidFill>
                  <a:srgbClr val="0000FF"/>
                </a:solidFill>
                <a:latin typeface="+mj-lt"/>
                <a:cs typeface="Times New Roman" panose="02020603050405020304" pitchFamily="18" charset="0"/>
              </a:rPr>
              <a:t>Charge concentrée</a:t>
            </a:r>
          </a:p>
          <a:p>
            <a:endParaRPr lang="fr-FR" altLang="fr-FR" sz="2000" i="1" dirty="0">
              <a:solidFill>
                <a:srgbClr val="0000FF"/>
              </a:solidFill>
              <a:latin typeface="+mj-lt"/>
              <a:cs typeface="Times New Roman" panose="02020603050405020304" pitchFamily="18" charset="0"/>
            </a:endParaRPr>
          </a:p>
          <a:p>
            <a:r>
              <a:rPr lang="fr-FR" altLang="fr-FR" sz="2000" i="1" dirty="0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Charge répartie</a:t>
            </a:r>
          </a:p>
          <a:p>
            <a:endParaRPr lang="fr-FR" altLang="fr-FR" sz="2000" i="1" dirty="0">
              <a:solidFill>
                <a:srgbClr val="FF0000"/>
              </a:solidFill>
              <a:latin typeface="+mj-lt"/>
              <a:cs typeface="Times New Roman" panose="02020603050405020304" pitchFamily="18" charset="0"/>
            </a:endParaRPr>
          </a:p>
          <a:p>
            <a:r>
              <a:rPr lang="fr-FR" altLang="fr-FR" sz="2000" i="1" dirty="0">
                <a:solidFill>
                  <a:srgbClr val="FF00FF"/>
                </a:solidFill>
                <a:latin typeface="+mj-lt"/>
                <a:cs typeface="Times New Roman" panose="02020603050405020304" pitchFamily="18" charset="0"/>
              </a:rPr>
              <a:t>Charge concentrée</a:t>
            </a:r>
            <a:endParaRPr lang="fr-FR" altLang="fr-FR" sz="2000" dirty="0">
              <a:solidFill>
                <a:srgbClr val="FF00FF"/>
              </a:solidFill>
              <a:latin typeface="+mj-lt"/>
            </a:endParaRPr>
          </a:p>
        </p:txBody>
      </p:sp>
      <p:sp>
        <p:nvSpPr>
          <p:cNvPr id="41132" name="Rectangle 41131">
            <a:extLst>
              <a:ext uri="{FF2B5EF4-FFF2-40B4-BE49-F238E27FC236}">
                <a16:creationId xmlns:a16="http://schemas.microsoft.com/office/drawing/2014/main" xmlns="" id="{668BC427-F2D0-4AF2-A130-AB6DCBE87D6A}"/>
              </a:ext>
            </a:extLst>
          </p:cNvPr>
          <p:cNvSpPr/>
          <p:nvPr/>
        </p:nvSpPr>
        <p:spPr bwMode="auto">
          <a:xfrm>
            <a:off x="72588" y="4581150"/>
            <a:ext cx="2078174" cy="467730"/>
          </a:xfrm>
          <a:prstGeom prst="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8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0" name="Text Box 13">
            <a:extLst>
              <a:ext uri="{FF2B5EF4-FFF2-40B4-BE49-F238E27FC236}">
                <a16:creationId xmlns:a16="http://schemas.microsoft.com/office/drawing/2014/main" xmlns="" id="{13D575B5-EE4B-4BE0-9EF2-294826D874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72167" y="4445298"/>
            <a:ext cx="1056532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6969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tabLst>
                <a:tab pos="10810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>
              <a:tabLst>
                <a:tab pos="10810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tabLst>
                <a:tab pos="10810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810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810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810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810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810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810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fr-FR" altLang="fr-FR" sz="1400" b="0" dirty="0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Différence avec le </a:t>
            </a:r>
            <a:r>
              <a:rPr lang="fr-FR" altLang="fr-FR" sz="1400" dirty="0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modèle 1</a:t>
            </a:r>
          </a:p>
        </p:txBody>
      </p:sp>
      <p:grpSp>
        <p:nvGrpSpPr>
          <p:cNvPr id="6" name="Groupe 5"/>
          <p:cNvGrpSpPr/>
          <p:nvPr/>
        </p:nvGrpSpPr>
        <p:grpSpPr>
          <a:xfrm>
            <a:off x="3782326" y="2776115"/>
            <a:ext cx="4561085" cy="1336855"/>
            <a:chOff x="3782326" y="2776115"/>
            <a:chExt cx="4561085" cy="1336855"/>
          </a:xfrm>
        </p:grpSpPr>
        <p:sp>
          <p:nvSpPr>
            <p:cNvPr id="41127" name="Oval 21">
              <a:extLst>
                <a:ext uri="{FF2B5EF4-FFF2-40B4-BE49-F238E27FC236}">
                  <a16:creationId xmlns:a16="http://schemas.microsoft.com/office/drawing/2014/main" xmlns="" id="{EDE8C025-4544-48D5-B00F-C8C8298ED57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82326" y="3563557"/>
              <a:ext cx="273050" cy="193675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ts val="80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8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D</a:t>
              </a:r>
              <a:endParaRPr kumimoji="0" lang="fr-FR" altLang="fr-FR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grpSp>
          <p:nvGrpSpPr>
            <p:cNvPr id="4" name="Groupe 3"/>
            <p:cNvGrpSpPr/>
            <p:nvPr/>
          </p:nvGrpSpPr>
          <p:grpSpPr>
            <a:xfrm>
              <a:off x="4140324" y="2776115"/>
              <a:ext cx="4203087" cy="1336855"/>
              <a:chOff x="4140324" y="2776115"/>
              <a:chExt cx="4203087" cy="1336855"/>
            </a:xfrm>
          </p:grpSpPr>
          <p:sp>
            <p:nvSpPr>
              <p:cNvPr id="8" name="Rectangle 2">
                <a:extLst>
                  <a:ext uri="{FF2B5EF4-FFF2-40B4-BE49-F238E27FC236}">
                    <a16:creationId xmlns:a16="http://schemas.microsoft.com/office/drawing/2014/main" xmlns="" id="{7C0BFDBC-0E69-4373-8BCF-5699B6DDCA1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87950" y="3198570"/>
                <a:ext cx="3794125" cy="914400"/>
              </a:xfrm>
              <a:prstGeom prst="rect">
                <a:avLst/>
              </a:prstGeom>
              <a:gradFill rotWithShape="0">
                <a:gsLst>
                  <a:gs pos="0">
                    <a:srgbClr val="969696"/>
                  </a:gs>
                  <a:gs pos="50000">
                    <a:srgbClr val="FFFFFF"/>
                  </a:gs>
                  <a:gs pos="100000">
                    <a:srgbClr val="969696"/>
                  </a:gs>
                </a:gsLst>
                <a:lin ang="5400000" scaled="1"/>
              </a:gra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52" name="Line 4">
                <a:extLst>
                  <a:ext uri="{FF2B5EF4-FFF2-40B4-BE49-F238E27FC236}">
                    <a16:creationId xmlns:a16="http://schemas.microsoft.com/office/drawing/2014/main" xmlns="" id="{09A9EEFC-E530-405D-AF3E-D658686B485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4195570" y="2877156"/>
                <a:ext cx="0" cy="800100"/>
              </a:xfrm>
              <a:prstGeom prst="line">
                <a:avLst/>
              </a:prstGeom>
              <a:noFill/>
              <a:ln w="57150">
                <a:solidFill>
                  <a:srgbClr val="0000FF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53" name="Line 5">
                <a:extLst>
                  <a:ext uri="{FF2B5EF4-FFF2-40B4-BE49-F238E27FC236}">
                    <a16:creationId xmlns:a16="http://schemas.microsoft.com/office/drawing/2014/main" xmlns="" id="{1069C041-D2F5-4831-8020-BEC9DE84197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7968539" y="2877156"/>
                <a:ext cx="0" cy="800100"/>
              </a:xfrm>
              <a:prstGeom prst="line">
                <a:avLst/>
              </a:prstGeom>
              <a:noFill/>
              <a:ln w="57150">
                <a:solidFill>
                  <a:srgbClr val="FF00FF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grpSp>
            <p:nvGrpSpPr>
              <p:cNvPr id="57" name="Group 9">
                <a:extLst>
                  <a:ext uri="{FF2B5EF4-FFF2-40B4-BE49-F238E27FC236}">
                    <a16:creationId xmlns:a16="http://schemas.microsoft.com/office/drawing/2014/main" xmlns="" id="{696628AE-DEE9-4683-943F-189BF9EC3686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5118629" y="2776115"/>
                <a:ext cx="964255" cy="412750"/>
                <a:chOff x="7632" y="10891"/>
                <a:chExt cx="1008" cy="698"/>
              </a:xfrm>
            </p:grpSpPr>
            <p:sp>
              <p:nvSpPr>
                <p:cNvPr id="58" name="Line 10">
                  <a:extLst>
                    <a:ext uri="{FF2B5EF4-FFF2-40B4-BE49-F238E27FC236}">
                      <a16:creationId xmlns:a16="http://schemas.microsoft.com/office/drawing/2014/main" xmlns="" id="{878978F2-B62D-43E3-8F32-295F3815F54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7632" y="10894"/>
                  <a:ext cx="0" cy="695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 type="triangle" w="sm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61" name="Line 11">
                  <a:extLst>
                    <a:ext uri="{FF2B5EF4-FFF2-40B4-BE49-F238E27FC236}">
                      <a16:creationId xmlns:a16="http://schemas.microsoft.com/office/drawing/2014/main" xmlns="" id="{6154D3A7-3E4E-42E9-8E92-4B49FD9E3AB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7776" y="10894"/>
                  <a:ext cx="0" cy="695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 type="triangle" w="sm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62" name="Line 12">
                  <a:extLst>
                    <a:ext uri="{FF2B5EF4-FFF2-40B4-BE49-F238E27FC236}">
                      <a16:creationId xmlns:a16="http://schemas.microsoft.com/office/drawing/2014/main" xmlns="" id="{F7D7C092-EF4A-4678-AA58-194BDF0EB35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7920" y="10894"/>
                  <a:ext cx="0" cy="695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 type="triangle" w="sm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63" name="Line 13">
                  <a:extLst>
                    <a:ext uri="{FF2B5EF4-FFF2-40B4-BE49-F238E27FC236}">
                      <a16:creationId xmlns:a16="http://schemas.microsoft.com/office/drawing/2014/main" xmlns="" id="{36589BAA-204D-4F74-9883-A4D4EF38220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8064" y="10894"/>
                  <a:ext cx="0" cy="695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 type="triangle" w="sm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41120" name="Line 14">
                  <a:extLst>
                    <a:ext uri="{FF2B5EF4-FFF2-40B4-BE49-F238E27FC236}">
                      <a16:creationId xmlns:a16="http://schemas.microsoft.com/office/drawing/2014/main" xmlns="" id="{7D7A805F-F001-433C-8F29-A7FD3F6B52D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8208" y="10894"/>
                  <a:ext cx="0" cy="695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 type="triangle" w="sm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41121" name="Line 15">
                  <a:extLst>
                    <a:ext uri="{FF2B5EF4-FFF2-40B4-BE49-F238E27FC236}">
                      <a16:creationId xmlns:a16="http://schemas.microsoft.com/office/drawing/2014/main" xmlns="" id="{91D8B634-DE4F-49E0-BA27-3BEBB73BEE4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8352" y="10894"/>
                  <a:ext cx="0" cy="695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 type="triangle" w="sm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41122" name="Line 16">
                  <a:extLst>
                    <a:ext uri="{FF2B5EF4-FFF2-40B4-BE49-F238E27FC236}">
                      <a16:creationId xmlns:a16="http://schemas.microsoft.com/office/drawing/2014/main" xmlns="" id="{04CD4D0D-E4FB-4BE5-A5EF-27B7651E995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7632" y="10891"/>
                  <a:ext cx="1008" cy="0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41123" name="Line 17">
                  <a:extLst>
                    <a:ext uri="{FF2B5EF4-FFF2-40B4-BE49-F238E27FC236}">
                      <a16:creationId xmlns:a16="http://schemas.microsoft.com/office/drawing/2014/main" xmlns="" id="{3670BC35-196C-4DB7-8ED2-76EDBBB46B3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8496" y="10894"/>
                  <a:ext cx="0" cy="695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 type="triangle" w="sm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41124" name="Line 18">
                  <a:extLst>
                    <a:ext uri="{FF2B5EF4-FFF2-40B4-BE49-F238E27FC236}">
                      <a16:creationId xmlns:a16="http://schemas.microsoft.com/office/drawing/2014/main" xmlns="" id="{21484402-C04A-4C41-8C7A-12FDF654B5D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8640" y="10894"/>
                  <a:ext cx="0" cy="695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 type="triangle" w="sm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</p:grpSp>
          <p:sp>
            <p:nvSpPr>
              <p:cNvPr id="41125" name="Oval 19">
                <a:extLst>
                  <a:ext uri="{FF2B5EF4-FFF2-40B4-BE49-F238E27FC236}">
                    <a16:creationId xmlns:a16="http://schemas.microsoft.com/office/drawing/2014/main" xmlns="" id="{4615CBAF-3C75-4FB6-904E-2EF29DF5D74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070361" y="3563557"/>
                <a:ext cx="273050" cy="203200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ts val="8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800" b="1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</a:rPr>
                  <a:t>E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41126" name="Oval 20">
                <a:extLst>
                  <a:ext uri="{FF2B5EF4-FFF2-40B4-BE49-F238E27FC236}">
                    <a16:creationId xmlns:a16="http://schemas.microsoft.com/office/drawing/2014/main" xmlns="" id="{D9234629-6B0F-448A-9B64-9B078F83745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51669" y="3688314"/>
                <a:ext cx="273050" cy="169862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ts val="8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800" b="1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</a:rPr>
                  <a:t>A</a:t>
                </a:r>
                <a:endParaRPr kumimoji="0" lang="fr-FR" altLang="fr-FR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41128" name="Line 22">
                <a:extLst>
                  <a:ext uri="{FF2B5EF4-FFF2-40B4-BE49-F238E27FC236}">
                    <a16:creationId xmlns:a16="http://schemas.microsoft.com/office/drawing/2014/main" xmlns="" id="{F41B0D07-6307-4751-9652-E1B9550A0DC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4197229" y="3666573"/>
                <a:ext cx="3771310" cy="0"/>
              </a:xfrm>
              <a:prstGeom prst="line">
                <a:avLst/>
              </a:prstGeom>
              <a:noFill/>
              <a:ln w="19050">
                <a:solidFill>
                  <a:srgbClr val="008000"/>
                </a:solidFill>
                <a:prstDash val="lgDashDot"/>
                <a:round/>
                <a:headEnd/>
                <a:tailEnd type="none" w="sm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55" name="AutoShape 7">
                <a:extLst>
                  <a:ext uri="{FF2B5EF4-FFF2-40B4-BE49-F238E27FC236}">
                    <a16:creationId xmlns:a16="http://schemas.microsoft.com/office/drawing/2014/main" xmlns="" id="{845240F6-09E7-4CED-8A51-9CA71952D27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026274" y="3606420"/>
                <a:ext cx="117475" cy="117475"/>
              </a:xfrm>
              <a:prstGeom prst="flowChartOr">
                <a:avLst/>
              </a:prstGeom>
              <a:solidFill>
                <a:srgbClr val="000000"/>
              </a:solidFill>
              <a:ln w="12700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54" name="AutoShape 6">
                <a:extLst>
                  <a:ext uri="{FF2B5EF4-FFF2-40B4-BE49-F238E27FC236}">
                    <a16:creationId xmlns:a16="http://schemas.microsoft.com/office/drawing/2014/main" xmlns="" id="{3A48B380-9FB0-4C30-96B2-B667BEE791E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40324" y="3606420"/>
                <a:ext cx="117475" cy="117475"/>
              </a:xfrm>
              <a:prstGeom prst="flowChartOr">
                <a:avLst/>
              </a:prstGeom>
              <a:solidFill>
                <a:srgbClr val="000000"/>
              </a:solidFill>
              <a:ln w="12700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56" name="AutoShape 8">
                <a:extLst>
                  <a:ext uri="{FF2B5EF4-FFF2-40B4-BE49-F238E27FC236}">
                    <a16:creationId xmlns:a16="http://schemas.microsoft.com/office/drawing/2014/main" xmlns="" id="{50229487-F809-4F34-8570-0D859BA5BBE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915399" y="3606420"/>
                <a:ext cx="117475" cy="117475"/>
              </a:xfrm>
              <a:prstGeom prst="flowChartOr">
                <a:avLst/>
              </a:prstGeom>
              <a:solidFill>
                <a:srgbClr val="000000"/>
              </a:solidFill>
              <a:ln w="12700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grpSp>
            <p:nvGrpSpPr>
              <p:cNvPr id="51" name="Group 9">
                <a:extLst>
                  <a:ext uri="{FF2B5EF4-FFF2-40B4-BE49-F238E27FC236}">
                    <a16:creationId xmlns:a16="http://schemas.microsoft.com/office/drawing/2014/main" xmlns="" id="{696628AE-DEE9-4683-943F-189BF9EC3686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6081403" y="2776115"/>
                <a:ext cx="964255" cy="412750"/>
                <a:chOff x="7632" y="10891"/>
                <a:chExt cx="1008" cy="698"/>
              </a:xfrm>
            </p:grpSpPr>
            <p:sp>
              <p:nvSpPr>
                <p:cNvPr id="59" name="Line 10">
                  <a:extLst>
                    <a:ext uri="{FF2B5EF4-FFF2-40B4-BE49-F238E27FC236}">
                      <a16:creationId xmlns:a16="http://schemas.microsoft.com/office/drawing/2014/main" xmlns="" id="{878978F2-B62D-43E3-8F32-295F3815F54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7632" y="10894"/>
                  <a:ext cx="0" cy="695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 type="triangle" w="sm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60" name="Line 11">
                  <a:extLst>
                    <a:ext uri="{FF2B5EF4-FFF2-40B4-BE49-F238E27FC236}">
                      <a16:creationId xmlns:a16="http://schemas.microsoft.com/office/drawing/2014/main" xmlns="" id="{6154D3A7-3E4E-42E9-8E92-4B49FD9E3AB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7776" y="10894"/>
                  <a:ext cx="0" cy="695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 type="triangle" w="sm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64" name="Line 12">
                  <a:extLst>
                    <a:ext uri="{FF2B5EF4-FFF2-40B4-BE49-F238E27FC236}">
                      <a16:creationId xmlns:a16="http://schemas.microsoft.com/office/drawing/2014/main" xmlns="" id="{F7D7C092-EF4A-4678-AA58-194BDF0EB35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7920" y="10894"/>
                  <a:ext cx="0" cy="695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 type="triangle" w="sm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65" name="Line 13">
                  <a:extLst>
                    <a:ext uri="{FF2B5EF4-FFF2-40B4-BE49-F238E27FC236}">
                      <a16:creationId xmlns:a16="http://schemas.microsoft.com/office/drawing/2014/main" xmlns="" id="{36589BAA-204D-4F74-9883-A4D4EF38220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8064" y="10894"/>
                  <a:ext cx="0" cy="695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 type="triangle" w="sm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66" name="Line 14">
                  <a:extLst>
                    <a:ext uri="{FF2B5EF4-FFF2-40B4-BE49-F238E27FC236}">
                      <a16:creationId xmlns:a16="http://schemas.microsoft.com/office/drawing/2014/main" xmlns="" id="{7D7A805F-F001-433C-8F29-A7FD3F6B52D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8208" y="10894"/>
                  <a:ext cx="0" cy="695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 type="triangle" w="sm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67" name="Line 15">
                  <a:extLst>
                    <a:ext uri="{FF2B5EF4-FFF2-40B4-BE49-F238E27FC236}">
                      <a16:creationId xmlns:a16="http://schemas.microsoft.com/office/drawing/2014/main" xmlns="" id="{91D8B634-DE4F-49E0-BA27-3BEBB73BEE4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8352" y="10894"/>
                  <a:ext cx="0" cy="695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 type="triangle" w="sm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68" name="Line 16">
                  <a:extLst>
                    <a:ext uri="{FF2B5EF4-FFF2-40B4-BE49-F238E27FC236}">
                      <a16:creationId xmlns:a16="http://schemas.microsoft.com/office/drawing/2014/main" xmlns="" id="{04CD4D0D-E4FB-4BE5-A5EF-27B7651E995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7632" y="10891"/>
                  <a:ext cx="1008" cy="0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69" name="Line 17">
                  <a:extLst>
                    <a:ext uri="{FF2B5EF4-FFF2-40B4-BE49-F238E27FC236}">
                      <a16:creationId xmlns:a16="http://schemas.microsoft.com/office/drawing/2014/main" xmlns="" id="{3670BC35-196C-4DB7-8ED2-76EDBBB46B3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8496" y="10894"/>
                  <a:ext cx="0" cy="695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 type="triangle" w="sm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70" name="Line 18">
                  <a:extLst>
                    <a:ext uri="{FF2B5EF4-FFF2-40B4-BE49-F238E27FC236}">
                      <a16:creationId xmlns:a16="http://schemas.microsoft.com/office/drawing/2014/main" xmlns="" id="{21484402-C04A-4C41-8C7A-12FDF654B5D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8640" y="10894"/>
                  <a:ext cx="0" cy="695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 type="triangle" w="sm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3834395517"/>
      </p:ext>
    </p:extLst>
  </p:cSld>
  <p:clrMapOvr>
    <a:masterClrMapping/>
  </p:clrMapOvr>
  <p:transition spd="med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41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5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0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200"/>
                            </p:stCondLst>
                            <p:childTnLst>
                              <p:par>
                                <p:cTn id="2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8700"/>
                            </p:stCondLst>
                            <p:childTnLst>
                              <p:par>
                                <p:cTn id="33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200"/>
                            </p:stCondLst>
                            <p:childTnLst>
                              <p:par>
                                <p:cTn id="37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9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9700"/>
                            </p:stCondLst>
                            <p:childTnLst>
                              <p:par>
                                <p:cTn id="41" presetID="53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11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11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41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1200"/>
                            </p:stCondLst>
                            <p:childTnLst>
                              <p:par>
                                <p:cTn id="4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75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149" grpId="0" autoUpdateAnimBg="0"/>
      <p:bldP spid="114" grpId="0" autoUpdateAnimBg="0"/>
      <p:bldP spid="115" grpId="0" animBg="1" autoUpdateAnimBg="0"/>
      <p:bldP spid="116" grpId="0" animBg="1" autoUpdateAnimBg="0"/>
      <p:bldP spid="117" grpId="0" animBg="1" autoUpdateAnimBg="0"/>
      <p:bldP spid="118" grpId="0" autoUpdateAnimBg="0"/>
      <p:bldP spid="41132" grpId="0" animBg="1"/>
      <p:bldP spid="120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5" name="Rectangle 15">
            <a:extLst>
              <a:ext uri="{FF2B5EF4-FFF2-40B4-BE49-F238E27FC236}">
                <a16:creationId xmlns:a16="http://schemas.microsoft.com/office/drawing/2014/main" xmlns="" id="{77D8821B-246E-4EBD-B1E4-2E7CB34DB7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68434" y="152400"/>
            <a:ext cx="737556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marL="342900" indent="-3429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>
              <a:spcBef>
                <a:spcPct val="20000"/>
              </a:spcBef>
              <a:buClr>
                <a:schemeClr val="hlink"/>
              </a:buClr>
              <a:buSzPct val="50000"/>
              <a:buFont typeface="Monotype Sorts" pitchFamily="2" charset="2"/>
              <a:buNone/>
            </a:pPr>
            <a:r>
              <a:rPr kumimoji="1" lang="fr-FR" altLang="fr-FR" sz="2800" dirty="0"/>
              <a:t>RDM : EDC – axe de micro moteur</a:t>
            </a:r>
          </a:p>
        </p:txBody>
      </p:sp>
      <p:sp>
        <p:nvSpPr>
          <p:cNvPr id="41149" name="Rectangle 189">
            <a:extLst>
              <a:ext uri="{FF2B5EF4-FFF2-40B4-BE49-F238E27FC236}">
                <a16:creationId xmlns:a16="http://schemas.microsoft.com/office/drawing/2014/main" xmlns="" id="{D55629CC-4493-461F-9429-A9E9F95DA3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500" y="587375"/>
            <a:ext cx="9080500" cy="554038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fr-FR" altLang="fr-FR" sz="2800" dirty="0">
                <a:solidFill>
                  <a:srgbClr val="5A6D76"/>
                </a:solidFill>
                <a:cs typeface="Times New Roman" panose="02020603050405020304" pitchFamily="18" charset="0"/>
              </a:rPr>
              <a:t>Modèle 2 – Tronçon I</a:t>
            </a:r>
          </a:p>
        </p:txBody>
      </p:sp>
      <p:grpSp>
        <p:nvGrpSpPr>
          <p:cNvPr id="33" name="Group 227">
            <a:extLst>
              <a:ext uri="{FF2B5EF4-FFF2-40B4-BE49-F238E27FC236}">
                <a16:creationId xmlns:a16="http://schemas.microsoft.com/office/drawing/2014/main" xmlns="" id="{4BF47881-C6C7-4B41-93DD-494A11E0FAC2}"/>
              </a:ext>
            </a:extLst>
          </p:cNvPr>
          <p:cNvGrpSpPr>
            <a:grpSpLocks/>
          </p:cNvGrpSpPr>
          <p:nvPr/>
        </p:nvGrpSpPr>
        <p:grpSpPr bwMode="auto">
          <a:xfrm>
            <a:off x="3213285" y="1281183"/>
            <a:ext cx="5761037" cy="5427663"/>
            <a:chOff x="2009" y="1431"/>
            <a:chExt cx="3629" cy="3419"/>
          </a:xfrm>
        </p:grpSpPr>
        <p:sp>
          <p:nvSpPr>
            <p:cNvPr id="34" name="Rectangle 228">
              <a:extLst>
                <a:ext uri="{FF2B5EF4-FFF2-40B4-BE49-F238E27FC236}">
                  <a16:creationId xmlns:a16="http://schemas.microsoft.com/office/drawing/2014/main" xmlns="" id="{7E57BDEA-0F67-49D4-8D9D-BC0E0134775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09" y="1446"/>
              <a:ext cx="3629" cy="3404"/>
            </a:xfrm>
            <a:prstGeom prst="rect">
              <a:avLst/>
            </a:prstGeom>
            <a:pattFill prst="lgGrid">
              <a:fgClr>
                <a:schemeClr val="bg1">
                  <a:lumMod val="95000"/>
                </a:schemeClr>
              </a:fgClr>
              <a:bgClr>
                <a:schemeClr val="bg1"/>
              </a:bgClr>
            </a:pattFill>
            <a:ln w="317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 altLang="fr-FR" sz="1800" b="0"/>
            </a:p>
          </p:txBody>
        </p:sp>
        <p:grpSp>
          <p:nvGrpSpPr>
            <p:cNvPr id="35" name="Group 229">
              <a:extLst>
                <a:ext uri="{FF2B5EF4-FFF2-40B4-BE49-F238E27FC236}">
                  <a16:creationId xmlns:a16="http://schemas.microsoft.com/office/drawing/2014/main" xmlns="" id="{FC7FD569-524C-4F06-8C31-5F561BAE914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009" y="1448"/>
              <a:ext cx="1681" cy="122"/>
              <a:chOff x="1476" y="1488"/>
              <a:chExt cx="1860" cy="108"/>
            </a:xfrm>
          </p:grpSpPr>
          <p:pic>
            <p:nvPicPr>
              <p:cNvPr id="41" name="Picture 230">
                <a:extLst>
                  <a:ext uri="{FF2B5EF4-FFF2-40B4-BE49-F238E27FC236}">
                    <a16:creationId xmlns:a16="http://schemas.microsoft.com/office/drawing/2014/main" xmlns="" id="{FB0F71AC-F58C-4C3A-A243-501CC459AE90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976" y="1488"/>
                <a:ext cx="360" cy="10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42" name="Picture 231">
                <a:extLst>
                  <a:ext uri="{FF2B5EF4-FFF2-40B4-BE49-F238E27FC236}">
                    <a16:creationId xmlns:a16="http://schemas.microsoft.com/office/drawing/2014/main" xmlns="" id="{2B8CF735-D3F2-4B5D-A5D5-A7E1C190F008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476" y="1488"/>
                <a:ext cx="1507" cy="10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sp>
          <p:nvSpPr>
            <p:cNvPr id="37" name="Text Box 235">
              <a:extLst>
                <a:ext uri="{FF2B5EF4-FFF2-40B4-BE49-F238E27FC236}">
                  <a16:creationId xmlns:a16="http://schemas.microsoft.com/office/drawing/2014/main" xmlns="" id="{00631C4F-8096-4628-9B89-4631BE9DE2E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09" y="1431"/>
              <a:ext cx="1295" cy="1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969696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algn="l">
                <a:tabLst>
                  <a:tab pos="108108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algn="l">
                <a:tabLst>
                  <a:tab pos="108108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algn="l">
                <a:tabLst>
                  <a:tab pos="108108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algn="l">
                <a:tabLst>
                  <a:tab pos="108108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algn="l">
                <a:tabLst>
                  <a:tab pos="108108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tabLst>
                  <a:tab pos="108108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tabLst>
                  <a:tab pos="108108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tabLst>
                  <a:tab pos="108108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tabLst>
                  <a:tab pos="108108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just"/>
              <a:r>
                <a:rPr lang="fr-FR" altLang="fr-FR" sz="800" dirty="0">
                  <a:latin typeface="Verdana" panose="020B0604030504040204" pitchFamily="34" charset="0"/>
                </a:rPr>
                <a:t>Axe de micro moteur</a:t>
              </a:r>
            </a:p>
          </p:txBody>
        </p:sp>
      </p:grpSp>
      <p:sp>
        <p:nvSpPr>
          <p:cNvPr id="8" name="Rectangle 2">
            <a:extLst>
              <a:ext uri="{FF2B5EF4-FFF2-40B4-BE49-F238E27FC236}">
                <a16:creationId xmlns:a16="http://schemas.microsoft.com/office/drawing/2014/main" xmlns="" id="{7C0BFDBC-0E69-4373-8BCF-5699B6DDCA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55481" y="2622495"/>
            <a:ext cx="3794125" cy="914400"/>
          </a:xfrm>
          <a:prstGeom prst="rect">
            <a:avLst/>
          </a:prstGeom>
          <a:gradFill rotWithShape="0">
            <a:gsLst>
              <a:gs pos="0">
                <a:srgbClr val="969696"/>
              </a:gs>
              <a:gs pos="50000">
                <a:srgbClr val="FFFFFF"/>
              </a:gs>
              <a:gs pos="100000">
                <a:srgbClr val="969696"/>
              </a:gs>
            </a:gsLst>
            <a:lin ang="5400000" scaled="1"/>
          </a:gra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53" name="Line 5">
            <a:extLst>
              <a:ext uri="{FF2B5EF4-FFF2-40B4-BE49-F238E27FC236}">
                <a16:creationId xmlns:a16="http://schemas.microsoft.com/office/drawing/2014/main" xmlns="" id="{1069C041-D2F5-4831-8020-BEC9DE84197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036070" y="2301081"/>
            <a:ext cx="0" cy="800100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grpSp>
        <p:nvGrpSpPr>
          <p:cNvPr id="57" name="Group 9">
            <a:extLst>
              <a:ext uri="{FF2B5EF4-FFF2-40B4-BE49-F238E27FC236}">
                <a16:creationId xmlns:a16="http://schemas.microsoft.com/office/drawing/2014/main" xmlns="" id="{696628AE-DEE9-4683-943F-189BF9EC3686}"/>
              </a:ext>
            </a:extLst>
          </p:cNvPr>
          <p:cNvGrpSpPr>
            <a:grpSpLocks/>
          </p:cNvGrpSpPr>
          <p:nvPr/>
        </p:nvGrpSpPr>
        <p:grpSpPr bwMode="auto">
          <a:xfrm>
            <a:off x="5186160" y="2200040"/>
            <a:ext cx="1949450" cy="412750"/>
            <a:chOff x="7632" y="10891"/>
            <a:chExt cx="1008" cy="698"/>
          </a:xfrm>
        </p:grpSpPr>
        <p:sp>
          <p:nvSpPr>
            <p:cNvPr id="58" name="Line 10">
              <a:extLst>
                <a:ext uri="{FF2B5EF4-FFF2-40B4-BE49-F238E27FC236}">
                  <a16:creationId xmlns:a16="http://schemas.microsoft.com/office/drawing/2014/main" xmlns="" id="{878978F2-B62D-43E3-8F32-295F3815F54B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7632" y="10894"/>
              <a:ext cx="0" cy="695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61" name="Line 11">
              <a:extLst>
                <a:ext uri="{FF2B5EF4-FFF2-40B4-BE49-F238E27FC236}">
                  <a16:creationId xmlns:a16="http://schemas.microsoft.com/office/drawing/2014/main" xmlns="" id="{6154D3A7-3E4E-42E9-8E92-4B49FD9E3AB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7776" y="10894"/>
              <a:ext cx="0" cy="695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62" name="Line 12">
              <a:extLst>
                <a:ext uri="{FF2B5EF4-FFF2-40B4-BE49-F238E27FC236}">
                  <a16:creationId xmlns:a16="http://schemas.microsoft.com/office/drawing/2014/main" xmlns="" id="{F7D7C092-EF4A-4678-AA58-194BDF0EB35F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7920" y="10894"/>
              <a:ext cx="0" cy="695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63" name="Line 13">
              <a:extLst>
                <a:ext uri="{FF2B5EF4-FFF2-40B4-BE49-F238E27FC236}">
                  <a16:creationId xmlns:a16="http://schemas.microsoft.com/office/drawing/2014/main" xmlns="" id="{36589BAA-204D-4F74-9883-A4D4EF38220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8064" y="10894"/>
              <a:ext cx="0" cy="695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41120" name="Line 14">
              <a:extLst>
                <a:ext uri="{FF2B5EF4-FFF2-40B4-BE49-F238E27FC236}">
                  <a16:creationId xmlns:a16="http://schemas.microsoft.com/office/drawing/2014/main" xmlns="" id="{7D7A805F-F001-433C-8F29-A7FD3F6B52D4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8208" y="10894"/>
              <a:ext cx="0" cy="695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41121" name="Line 15">
              <a:extLst>
                <a:ext uri="{FF2B5EF4-FFF2-40B4-BE49-F238E27FC236}">
                  <a16:creationId xmlns:a16="http://schemas.microsoft.com/office/drawing/2014/main" xmlns="" id="{91D8B634-DE4F-49E0-BA27-3BEBB73BEE4F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8352" y="10894"/>
              <a:ext cx="0" cy="695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41122" name="Line 16">
              <a:extLst>
                <a:ext uri="{FF2B5EF4-FFF2-40B4-BE49-F238E27FC236}">
                  <a16:creationId xmlns:a16="http://schemas.microsoft.com/office/drawing/2014/main" xmlns="" id="{04CD4D0D-E4FB-4BE5-A5EF-27B7651E995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632" y="10891"/>
              <a:ext cx="1008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41123" name="Line 17">
              <a:extLst>
                <a:ext uri="{FF2B5EF4-FFF2-40B4-BE49-F238E27FC236}">
                  <a16:creationId xmlns:a16="http://schemas.microsoft.com/office/drawing/2014/main" xmlns="" id="{3670BC35-196C-4DB7-8ED2-76EDBBB46B33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8496" y="10894"/>
              <a:ext cx="0" cy="695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41124" name="Line 18">
              <a:extLst>
                <a:ext uri="{FF2B5EF4-FFF2-40B4-BE49-F238E27FC236}">
                  <a16:creationId xmlns:a16="http://schemas.microsoft.com/office/drawing/2014/main" xmlns="" id="{21484402-C04A-4C41-8C7A-12FDF654B5D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8640" y="10894"/>
              <a:ext cx="0" cy="695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  <p:sp>
        <p:nvSpPr>
          <p:cNvPr id="41125" name="Oval 19">
            <a:extLst>
              <a:ext uri="{FF2B5EF4-FFF2-40B4-BE49-F238E27FC236}">
                <a16:creationId xmlns:a16="http://schemas.microsoft.com/office/drawing/2014/main" xmlns="" id="{4615CBAF-3C75-4FB6-904E-2EF29DF5D7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37892" y="2987482"/>
            <a:ext cx="273050" cy="203200"/>
          </a:xfrm>
          <a:prstGeom prst="ellipse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fr-FR" altLang="fr-FR" sz="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E</a:t>
            </a:r>
            <a:endParaRPr kumimoji="0" lang="fr-FR" altLang="fr-F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1126" name="Oval 20">
            <a:extLst>
              <a:ext uri="{FF2B5EF4-FFF2-40B4-BE49-F238E27FC236}">
                <a16:creationId xmlns:a16="http://schemas.microsoft.com/office/drawing/2014/main" xmlns="" id="{D9234629-6B0F-448A-9B64-9B078F8374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19200" y="3112239"/>
            <a:ext cx="273050" cy="169862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fr-FR" altLang="fr-FR" sz="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A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1127" name="Oval 21">
            <a:extLst>
              <a:ext uri="{FF2B5EF4-FFF2-40B4-BE49-F238E27FC236}">
                <a16:creationId xmlns:a16="http://schemas.microsoft.com/office/drawing/2014/main" xmlns="" id="{EDE8C025-4544-48D5-B00F-C8C8298ED5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49857" y="2987482"/>
            <a:ext cx="273050" cy="193675"/>
          </a:xfrm>
          <a:prstGeom prst="ellipse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fr-FR" altLang="fr-FR" sz="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D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1128" name="Line 22">
            <a:extLst>
              <a:ext uri="{FF2B5EF4-FFF2-40B4-BE49-F238E27FC236}">
                <a16:creationId xmlns:a16="http://schemas.microsoft.com/office/drawing/2014/main" xmlns="" id="{F41B0D07-6307-4751-9652-E1B9550A0DC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264760" y="3090498"/>
            <a:ext cx="3771310" cy="0"/>
          </a:xfrm>
          <a:prstGeom prst="line">
            <a:avLst/>
          </a:prstGeom>
          <a:noFill/>
          <a:ln w="12700">
            <a:solidFill>
              <a:srgbClr val="008000"/>
            </a:solidFill>
            <a:prstDash val="lgDashDot"/>
            <a:round/>
            <a:headEnd/>
            <a:tailEnd type="none" w="sm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55" name="AutoShape 7">
            <a:extLst>
              <a:ext uri="{FF2B5EF4-FFF2-40B4-BE49-F238E27FC236}">
                <a16:creationId xmlns:a16="http://schemas.microsoft.com/office/drawing/2014/main" xmlns="" id="{845240F6-09E7-4CED-8A51-9CA71952D2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3805" y="3030345"/>
            <a:ext cx="117475" cy="117475"/>
          </a:xfrm>
          <a:prstGeom prst="flowChartOr">
            <a:avLst/>
          </a:prstGeom>
          <a:solidFill>
            <a:srgbClr val="000000"/>
          </a:solidFill>
          <a:ln w="12700">
            <a:solidFill>
              <a:srgbClr val="FFFFFF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56" name="AutoShape 8">
            <a:extLst>
              <a:ext uri="{FF2B5EF4-FFF2-40B4-BE49-F238E27FC236}">
                <a16:creationId xmlns:a16="http://schemas.microsoft.com/office/drawing/2014/main" xmlns="" id="{50229487-F809-4F34-8570-0D859BA5BB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82930" y="3030345"/>
            <a:ext cx="117475" cy="117475"/>
          </a:xfrm>
          <a:prstGeom prst="flowChartOr">
            <a:avLst/>
          </a:prstGeom>
          <a:solidFill>
            <a:srgbClr val="000000"/>
          </a:solidFill>
          <a:ln w="12700">
            <a:solidFill>
              <a:srgbClr val="FFFFFF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76" name="Rectangle 85">
            <a:extLst>
              <a:ext uri="{FF2B5EF4-FFF2-40B4-BE49-F238E27FC236}">
                <a16:creationId xmlns:a16="http://schemas.microsoft.com/office/drawing/2014/main" xmlns="" id="{B3DBB722-0C23-47D0-986C-45507976C8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72723" y="2145141"/>
            <a:ext cx="3238212" cy="1522178"/>
          </a:xfrm>
          <a:prstGeom prst="rect">
            <a:avLst/>
          </a:prstGeom>
          <a:pattFill prst="lgGrid">
            <a:fgClr>
              <a:schemeClr val="bg1">
                <a:lumMod val="95000"/>
              </a:schemeClr>
            </a:fgClr>
            <a:bgClr>
              <a:schemeClr val="bg1"/>
            </a:bgClr>
          </a:pattFill>
          <a:ln w="31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 sz="1800" b="0"/>
          </a:p>
        </p:txBody>
      </p:sp>
      <p:sp>
        <p:nvSpPr>
          <p:cNvPr id="88" name="Rectangle 85">
            <a:extLst>
              <a:ext uri="{FF2B5EF4-FFF2-40B4-BE49-F238E27FC236}">
                <a16:creationId xmlns:a16="http://schemas.microsoft.com/office/drawing/2014/main" xmlns="" id="{94CE17E3-F4AB-4F29-910D-E6A0DDB088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57530" y="2469807"/>
            <a:ext cx="319702" cy="1197512"/>
          </a:xfrm>
          <a:prstGeom prst="rect">
            <a:avLst/>
          </a:prstGeom>
          <a:solidFill>
            <a:schemeClr val="bg1">
              <a:alpha val="90000"/>
            </a:schemeClr>
          </a:solidFill>
          <a:ln>
            <a:noFill/>
          </a:ln>
          <a:effectLst/>
        </p:spPr>
        <p:txBody>
          <a:bodyPr wrap="square" lIns="36000" tIns="36000" rIns="36000" bIns="36000" anchor="ctr">
            <a:spAutoFit/>
          </a:bodyPr>
          <a:lstStyle/>
          <a:p>
            <a:endParaRPr lang="fr-FR"/>
          </a:p>
        </p:txBody>
      </p:sp>
      <p:grpSp>
        <p:nvGrpSpPr>
          <p:cNvPr id="3" name="Groupe 2"/>
          <p:cNvGrpSpPr/>
          <p:nvPr/>
        </p:nvGrpSpPr>
        <p:grpSpPr>
          <a:xfrm>
            <a:off x="4252801" y="3536894"/>
            <a:ext cx="599966" cy="639764"/>
            <a:chOff x="4252801" y="3536894"/>
            <a:chExt cx="599966" cy="639764"/>
          </a:xfrm>
        </p:grpSpPr>
        <p:sp>
          <p:nvSpPr>
            <p:cNvPr id="90" name="Line 81">
              <a:extLst>
                <a:ext uri="{FF2B5EF4-FFF2-40B4-BE49-F238E27FC236}">
                  <a16:creationId xmlns:a16="http://schemas.microsoft.com/office/drawing/2014/main" xmlns="" id="{D82A830F-DB67-49DA-BF92-F294F622E97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55481" y="3536895"/>
              <a:ext cx="0" cy="639763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91" name="Line 82">
              <a:extLst>
                <a:ext uri="{FF2B5EF4-FFF2-40B4-BE49-F238E27FC236}">
                  <a16:creationId xmlns:a16="http://schemas.microsoft.com/office/drawing/2014/main" xmlns="" id="{7E39F813-D601-482D-A758-AC24B90F67F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852767" y="3536894"/>
              <a:ext cx="0" cy="639763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92" name="Line 83">
              <a:extLst>
                <a:ext uri="{FF2B5EF4-FFF2-40B4-BE49-F238E27FC236}">
                  <a16:creationId xmlns:a16="http://schemas.microsoft.com/office/drawing/2014/main" xmlns="" id="{E1C1A8E4-F1B7-4CA9-83A2-752FFFE9F12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52801" y="3976689"/>
              <a:ext cx="599966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 type="oval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93" name="Text Box 84">
              <a:extLst>
                <a:ext uri="{FF2B5EF4-FFF2-40B4-BE49-F238E27FC236}">
                  <a16:creationId xmlns:a16="http://schemas.microsoft.com/office/drawing/2014/main" xmlns="" id="{FC4234EF-85CD-45C9-9F4D-62A53998C70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29752" y="3804844"/>
              <a:ext cx="246063" cy="318924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txBody>
            <a:bodyPr wrap="square" lIns="36000" tIns="36000" rIns="36000" bIns="36000">
              <a:spAutoFit/>
            </a:bodyPr>
            <a:lstStyle>
              <a:lvl1pPr algn="l">
                <a:tabLst>
                  <a:tab pos="37465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algn="l">
                <a:tabLst>
                  <a:tab pos="37465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algn="l">
                <a:tabLst>
                  <a:tab pos="37465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algn="l">
                <a:tabLst>
                  <a:tab pos="37465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algn="l">
                <a:tabLst>
                  <a:tab pos="37465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tabLst>
                  <a:tab pos="37465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tabLst>
                  <a:tab pos="37465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tabLst>
                  <a:tab pos="37465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tabLst>
                  <a:tab pos="37465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fr-FR" altLang="fr-FR" sz="1600" i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x</a:t>
              </a:r>
            </a:p>
          </p:txBody>
        </p:sp>
      </p:grpSp>
      <p:grpSp>
        <p:nvGrpSpPr>
          <p:cNvPr id="2" name="Groupe 1"/>
          <p:cNvGrpSpPr/>
          <p:nvPr/>
        </p:nvGrpSpPr>
        <p:grpSpPr>
          <a:xfrm>
            <a:off x="4252801" y="4579884"/>
            <a:ext cx="3506814" cy="839552"/>
            <a:chOff x="4252801" y="4579884"/>
            <a:chExt cx="3506814" cy="839552"/>
          </a:xfrm>
        </p:grpSpPr>
        <p:sp>
          <p:nvSpPr>
            <p:cNvPr id="41130" name="Rectangle 41129">
              <a:extLst>
                <a:ext uri="{FF2B5EF4-FFF2-40B4-BE49-F238E27FC236}">
                  <a16:creationId xmlns:a16="http://schemas.microsoft.com/office/drawing/2014/main" xmlns="" id="{1778D0E4-40AF-4E7C-9D05-4AADA294E4FE}"/>
                </a:ext>
              </a:extLst>
            </p:cNvPr>
            <p:cNvSpPr/>
            <p:nvPr/>
          </p:nvSpPr>
          <p:spPr>
            <a:xfrm>
              <a:off x="4252801" y="4579884"/>
              <a:ext cx="1840997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just">
                <a:spcBef>
                  <a:spcPts val="120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tabLst>
                  <a:tab pos="90170" algn="l"/>
                  <a:tab pos="4231005" algn="l"/>
                </a:tabLst>
              </a:pPr>
              <a:r>
                <a:rPr lang="fr-FR" sz="2000" i="1" dirty="0"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x</a:t>
              </a:r>
              <a:r>
                <a:rPr lang="fr-FR" sz="2000" dirty="0">
                  <a:ea typeface="Times New Roman" panose="02020603050405020304" pitchFamily="18" charset="0"/>
                </a:rPr>
                <a:t> </a:t>
              </a:r>
              <a:r>
                <a:rPr lang="fr-FR" sz="2000" dirty="0">
                  <a:ea typeface="Times New Roman" panose="02020603050405020304" pitchFamily="18" charset="0"/>
                  <a:cs typeface="Arial" panose="020B0604020202020204" pitchFamily="34" charset="0"/>
                  <a:sym typeface="Symbol" panose="05050102010706020507" pitchFamily="18" charset="2"/>
                </a:rPr>
                <a:t> </a:t>
              </a:r>
              <a:r>
                <a:rPr lang="fr-FR" sz="2000" dirty="0">
                  <a:ea typeface="Times New Roman" panose="02020603050405020304" pitchFamily="18" charset="0"/>
                </a:rPr>
                <a:t>[ 0 ; 8 – </a:t>
              </a:r>
              <a:r>
                <a:rPr lang="fr-FR" sz="2000" i="1" dirty="0">
                  <a:latin typeface="Times New Roman" panose="02020603050405020304" pitchFamily="18" charset="0"/>
                  <a:ea typeface="Times New Roman" panose="02020603050405020304" pitchFamily="18" charset="0"/>
                </a:rPr>
                <a:t>l</a:t>
              </a:r>
              <a:r>
                <a:rPr lang="fr-FR" sz="2000" dirty="0">
                  <a:ea typeface="Times New Roman" panose="02020603050405020304" pitchFamily="18" charset="0"/>
                </a:rPr>
                <a:t> [</a:t>
              </a:r>
              <a:endParaRPr lang="fr-FR" sz="2000" dirty="0"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01" name="Rectangle 100">
              <a:extLst>
                <a:ext uri="{FF2B5EF4-FFF2-40B4-BE49-F238E27FC236}">
                  <a16:creationId xmlns:a16="http://schemas.microsoft.com/office/drawing/2014/main" xmlns="" id="{3F5797C9-BFDE-47F5-A4C7-6949B56CE89A}"/>
                </a:ext>
              </a:extLst>
            </p:cNvPr>
            <p:cNvSpPr/>
            <p:nvPr/>
          </p:nvSpPr>
          <p:spPr>
            <a:xfrm>
              <a:off x="6241249" y="5019326"/>
              <a:ext cx="1518366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just">
                <a:spcBef>
                  <a:spcPts val="120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tabLst>
                  <a:tab pos="90170" algn="l"/>
                  <a:tab pos="4231005" algn="l"/>
                </a:tabLst>
              </a:pPr>
              <a:r>
                <a:rPr lang="fr-FR" sz="2000" i="1" dirty="0"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x</a:t>
              </a:r>
              <a:r>
                <a:rPr lang="fr-FR" sz="2000" dirty="0" smtClean="0">
                  <a:ea typeface="Times New Roman" panose="02020603050405020304" pitchFamily="18" charset="0"/>
                </a:rPr>
                <a:t> </a:t>
              </a:r>
              <a:r>
                <a:rPr lang="fr-FR" sz="2000" dirty="0">
                  <a:ea typeface="Times New Roman" panose="02020603050405020304" pitchFamily="18" charset="0"/>
                  <a:cs typeface="Arial" panose="020B0604020202020204" pitchFamily="34" charset="0"/>
                  <a:sym typeface="Symbol" panose="05050102010706020507" pitchFamily="18" charset="2"/>
                </a:rPr>
                <a:t> </a:t>
              </a:r>
              <a:r>
                <a:rPr lang="fr-FR" sz="2000" dirty="0">
                  <a:ea typeface="Times New Roman" panose="02020603050405020304" pitchFamily="18" charset="0"/>
                </a:rPr>
                <a:t>[ 0 ; 4 [</a:t>
              </a:r>
              <a:endParaRPr lang="fr-FR" sz="2000" dirty="0"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41131" name="Forme libre : forme 41130">
              <a:extLst>
                <a:ext uri="{FF2B5EF4-FFF2-40B4-BE49-F238E27FC236}">
                  <a16:creationId xmlns:a16="http://schemas.microsoft.com/office/drawing/2014/main" xmlns="" id="{E72A5DE5-E450-4FC8-A6AC-FE6DD2DDC88C}"/>
                </a:ext>
              </a:extLst>
            </p:cNvPr>
            <p:cNvSpPr/>
            <p:nvPr/>
          </p:nvSpPr>
          <p:spPr bwMode="auto">
            <a:xfrm>
              <a:off x="5748127" y="5003807"/>
              <a:ext cx="493122" cy="224286"/>
            </a:xfrm>
            <a:custGeom>
              <a:avLst/>
              <a:gdLst>
                <a:gd name="connsiteX0" fmla="*/ 0 w 224287"/>
                <a:gd name="connsiteY0" fmla="*/ 0 h 224286"/>
                <a:gd name="connsiteX1" fmla="*/ 0 w 224287"/>
                <a:gd name="connsiteY1" fmla="*/ 224286 h 224286"/>
                <a:gd name="connsiteX2" fmla="*/ 224287 w 224287"/>
                <a:gd name="connsiteY2" fmla="*/ 224286 h 2242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24287" h="224286">
                  <a:moveTo>
                    <a:pt x="0" y="0"/>
                  </a:moveTo>
                  <a:lnTo>
                    <a:pt x="0" y="224286"/>
                  </a:lnTo>
                  <a:lnTo>
                    <a:pt x="224287" y="224286"/>
                  </a:lnTo>
                </a:path>
              </a:pathLst>
            </a:cu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80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4" name="Groupe 3"/>
          <p:cNvGrpSpPr/>
          <p:nvPr/>
        </p:nvGrpSpPr>
        <p:grpSpPr>
          <a:xfrm>
            <a:off x="4264760" y="1843916"/>
            <a:ext cx="907430" cy="1692978"/>
            <a:chOff x="4264760" y="1843916"/>
            <a:chExt cx="907430" cy="1692978"/>
          </a:xfrm>
        </p:grpSpPr>
        <p:sp>
          <p:nvSpPr>
            <p:cNvPr id="59" name="Line 81">
              <a:extLst>
                <a:ext uri="{FF2B5EF4-FFF2-40B4-BE49-F238E27FC236}">
                  <a16:creationId xmlns:a16="http://schemas.microsoft.com/office/drawing/2014/main" xmlns="" id="{ED14C6B1-1155-49CA-B212-A5D59C8564E3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264760" y="1847491"/>
              <a:ext cx="0" cy="123882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60" name="Line 82">
              <a:extLst>
                <a:ext uri="{FF2B5EF4-FFF2-40B4-BE49-F238E27FC236}">
                  <a16:creationId xmlns:a16="http://schemas.microsoft.com/office/drawing/2014/main" xmlns="" id="{5291E554-2BB0-4649-AAD8-C279F1C172A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172190" y="1843916"/>
              <a:ext cx="0" cy="1692978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64" name="Line 83">
              <a:extLst>
                <a:ext uri="{FF2B5EF4-FFF2-40B4-BE49-F238E27FC236}">
                  <a16:creationId xmlns:a16="http://schemas.microsoft.com/office/drawing/2014/main" xmlns="" id="{9CB88C95-D3E9-4849-B9CD-AE224CDA1A0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269119" y="2048600"/>
              <a:ext cx="900797" cy="1342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 type="stealth" w="med" len="lg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65" name="Text Box 84">
              <a:extLst>
                <a:ext uri="{FF2B5EF4-FFF2-40B4-BE49-F238E27FC236}">
                  <a16:creationId xmlns:a16="http://schemas.microsoft.com/office/drawing/2014/main" xmlns="" id="{A72813C9-01DD-4DAF-B07C-76E48D988BC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10813" y="1887433"/>
              <a:ext cx="246063" cy="31892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txBody>
            <a:bodyPr wrap="square" lIns="36000" tIns="36000" rIns="36000" bIns="36000">
              <a:spAutoFit/>
            </a:bodyPr>
            <a:lstStyle>
              <a:lvl1pPr algn="l">
                <a:tabLst>
                  <a:tab pos="37465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algn="l">
                <a:tabLst>
                  <a:tab pos="37465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algn="l">
                <a:tabLst>
                  <a:tab pos="37465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algn="l">
                <a:tabLst>
                  <a:tab pos="37465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algn="l">
                <a:tabLst>
                  <a:tab pos="37465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tabLst>
                  <a:tab pos="37465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tabLst>
                  <a:tab pos="37465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tabLst>
                  <a:tab pos="37465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tabLst>
                  <a:tab pos="37465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fr-FR" altLang="fr-FR" sz="1600" b="0" dirty="0"/>
                <a:t>4</a:t>
              </a:r>
            </a:p>
          </p:txBody>
        </p:sp>
      </p:grpSp>
      <p:sp>
        <p:nvSpPr>
          <p:cNvPr id="66" name="Oval 21">
            <a:extLst>
              <a:ext uri="{FF2B5EF4-FFF2-40B4-BE49-F238E27FC236}">
                <a16:creationId xmlns:a16="http://schemas.microsoft.com/office/drawing/2014/main" xmlns="" id="{854366CA-709C-4432-B92C-77F587E96A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08224" y="2726955"/>
            <a:ext cx="266862" cy="278414"/>
          </a:xfrm>
          <a:prstGeom prst="ellipse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fr-FR" altLang="fr-FR" sz="14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Arial" panose="020B0604020202020204" pitchFamily="34" charset="0"/>
              </a:rPr>
              <a:t>G</a:t>
            </a:r>
            <a:endParaRPr kumimoji="0" lang="fr-FR" altLang="fr-FR" sz="1400" b="0" i="0" u="none" strike="noStrike" cap="none" normalizeH="0" baseline="0" dirty="0">
              <a:ln>
                <a:noFill/>
              </a:ln>
              <a:solidFill>
                <a:srgbClr val="008000"/>
              </a:solidFill>
              <a:effectLst/>
              <a:latin typeface="Arial" panose="020B0604020202020204" pitchFamily="34" charset="0"/>
            </a:endParaRPr>
          </a:p>
        </p:txBody>
      </p:sp>
      <p:grpSp>
        <p:nvGrpSpPr>
          <p:cNvPr id="5" name="Groupe 4"/>
          <p:cNvGrpSpPr/>
          <p:nvPr/>
        </p:nvGrpSpPr>
        <p:grpSpPr>
          <a:xfrm>
            <a:off x="4267036" y="2276850"/>
            <a:ext cx="1750013" cy="1282606"/>
            <a:chOff x="4267036" y="2276850"/>
            <a:chExt cx="1750013" cy="1282606"/>
          </a:xfrm>
        </p:grpSpPr>
        <p:sp>
          <p:nvSpPr>
            <p:cNvPr id="51" name="Line 4">
              <a:extLst>
                <a:ext uri="{FF2B5EF4-FFF2-40B4-BE49-F238E27FC236}">
                  <a16:creationId xmlns:a16="http://schemas.microsoft.com/office/drawing/2014/main" xmlns="" id="{F52C9572-6B97-4E3C-83A7-F5A9DD2A670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267036" y="2276850"/>
              <a:ext cx="0" cy="800100"/>
            </a:xfrm>
            <a:prstGeom prst="line">
              <a:avLst/>
            </a:prstGeom>
            <a:noFill/>
            <a:ln w="57150">
              <a:solidFill>
                <a:srgbClr val="0000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grpSp>
          <p:nvGrpSpPr>
            <p:cNvPr id="41129" name="Groupe 41128">
              <a:extLst>
                <a:ext uri="{FF2B5EF4-FFF2-40B4-BE49-F238E27FC236}">
                  <a16:creationId xmlns:a16="http://schemas.microsoft.com/office/drawing/2014/main" xmlns="" id="{3F83FFC1-4402-47E7-9744-B2ACA8F4A49A}"/>
                </a:ext>
              </a:extLst>
            </p:cNvPr>
            <p:cNvGrpSpPr/>
            <p:nvPr/>
          </p:nvGrpSpPr>
          <p:grpSpPr>
            <a:xfrm>
              <a:off x="4847275" y="2618707"/>
              <a:ext cx="1169774" cy="940749"/>
              <a:chOff x="7131893" y="2751458"/>
              <a:chExt cx="1169774" cy="940749"/>
            </a:xfrm>
          </p:grpSpPr>
          <p:sp>
            <p:nvSpPr>
              <p:cNvPr id="81" name="Line 41">
                <a:extLst>
                  <a:ext uri="{FF2B5EF4-FFF2-40B4-BE49-F238E27FC236}">
                    <a16:creationId xmlns:a16="http://schemas.microsoft.com/office/drawing/2014/main" xmlns="" id="{53994E74-8408-48C8-9D41-C8DE6B9B425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4187949" flipV="1">
                <a:off x="7920667" y="2387920"/>
                <a:ext cx="0" cy="727075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82" name="Line 42">
                <a:extLst>
                  <a:ext uri="{FF2B5EF4-FFF2-40B4-BE49-F238E27FC236}">
                    <a16:creationId xmlns:a16="http://schemas.microsoft.com/office/drawing/2014/main" xmlns="" id="{E8104D53-3DBC-49AE-BD6E-F283AB516CE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4187949" flipV="1">
                <a:off x="7612257" y="2830022"/>
                <a:ext cx="188913" cy="201613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83" name="Line 43">
                <a:extLst>
                  <a:ext uri="{FF2B5EF4-FFF2-40B4-BE49-F238E27FC236}">
                    <a16:creationId xmlns:a16="http://schemas.microsoft.com/office/drawing/2014/main" xmlns="" id="{756B239C-FE1F-4145-AB6B-927FAC8F686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4187949" flipV="1">
                <a:off x="7495431" y="2735529"/>
                <a:ext cx="0" cy="727075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84" name="Line 45">
                <a:extLst>
                  <a:ext uri="{FF2B5EF4-FFF2-40B4-BE49-F238E27FC236}">
                    <a16:creationId xmlns:a16="http://schemas.microsoft.com/office/drawing/2014/main" xmlns="" id="{31E710E2-885E-47BE-B7FF-B9459C8A669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7412051">
                <a:off x="7938130" y="3328669"/>
                <a:ext cx="0" cy="727075"/>
              </a:xfrm>
              <a:prstGeom prst="line">
                <a:avLst/>
              </a:prstGeom>
              <a:noFill/>
              <a:ln w="76200" cmpd="dbl">
                <a:solidFill>
                  <a:srgbClr val="FF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85" name="Line 46">
                <a:extLst>
                  <a:ext uri="{FF2B5EF4-FFF2-40B4-BE49-F238E27FC236}">
                    <a16:creationId xmlns:a16="http://schemas.microsoft.com/office/drawing/2014/main" xmlns="" id="{388BC2AC-EF8B-44ED-9454-A4445B4DAF3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7412051">
                <a:off x="7629720" y="3412029"/>
                <a:ext cx="188913" cy="201613"/>
              </a:xfrm>
              <a:prstGeom prst="line">
                <a:avLst/>
              </a:prstGeom>
              <a:noFill/>
              <a:ln w="76200" cmpd="dbl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86" name="Line 47">
                <a:extLst>
                  <a:ext uri="{FF2B5EF4-FFF2-40B4-BE49-F238E27FC236}">
                    <a16:creationId xmlns:a16="http://schemas.microsoft.com/office/drawing/2014/main" xmlns="" id="{79DD5A8A-CB91-4D60-9A4F-5CE79D51A92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7412051">
                <a:off x="7512894" y="2981059"/>
                <a:ext cx="0" cy="727075"/>
              </a:xfrm>
              <a:prstGeom prst="line">
                <a:avLst/>
              </a:prstGeom>
              <a:noFill/>
              <a:ln w="76200" cmpd="dbl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</p:grpSp>
      </p:grpSp>
      <p:sp>
        <p:nvSpPr>
          <p:cNvPr id="89" name="AutoShape 6">
            <a:extLst>
              <a:ext uri="{FF2B5EF4-FFF2-40B4-BE49-F238E27FC236}">
                <a16:creationId xmlns:a16="http://schemas.microsoft.com/office/drawing/2014/main" xmlns="" id="{29D78CE7-CB99-4BA4-AD9E-789FCE6F3E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82918" y="3036324"/>
            <a:ext cx="117475" cy="117475"/>
          </a:xfrm>
          <a:prstGeom prst="flowChartOr">
            <a:avLst/>
          </a:prstGeom>
          <a:solidFill>
            <a:srgbClr val="008000"/>
          </a:solidFill>
          <a:ln w="12700">
            <a:solidFill>
              <a:srgbClr val="FFFFFF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67" name="Text Box 13">
            <a:extLst>
              <a:ext uri="{FF2B5EF4-FFF2-40B4-BE49-F238E27FC236}">
                <a16:creationId xmlns:a16="http://schemas.microsoft.com/office/drawing/2014/main" xmlns="" id="{46309487-37DA-470E-83C4-9576D74343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500" y="1442869"/>
            <a:ext cx="3022380" cy="2554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6969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tabLst>
                <a:tab pos="10810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>
              <a:tabLst>
                <a:tab pos="10810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tabLst>
                <a:tab pos="10810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810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810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810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810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810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810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fr-FR" altLang="fr-FR" sz="2000" dirty="0">
                <a:cs typeface="Times New Roman" panose="02020603050405020304" pitchFamily="18" charset="0"/>
              </a:rPr>
              <a:t>B.A.M.E.</a:t>
            </a:r>
          </a:p>
          <a:p>
            <a:endParaRPr lang="fr-FR" altLang="fr-FR" sz="2000" b="0" dirty="0">
              <a:cs typeface="Times New Roman" panose="02020603050405020304" pitchFamily="18" charset="0"/>
            </a:endParaRPr>
          </a:p>
          <a:p>
            <a:r>
              <a:rPr lang="fr-FR" altLang="fr-FR" sz="2000" b="0" dirty="0">
                <a:solidFill>
                  <a:srgbClr val="0000FF"/>
                </a:solidFill>
                <a:latin typeface="+mj-lt"/>
                <a:cs typeface="Times New Roman" panose="02020603050405020304" pitchFamily="18" charset="0"/>
              </a:rPr>
              <a:t>1 action mécanique en </a:t>
            </a:r>
            <a:r>
              <a:rPr lang="fr-FR" altLang="fr-FR" sz="2000" dirty="0">
                <a:solidFill>
                  <a:srgbClr val="0000FF"/>
                </a:solidFill>
                <a:latin typeface="+mj-lt"/>
                <a:cs typeface="Times New Roman" panose="02020603050405020304" pitchFamily="18" charset="0"/>
              </a:rPr>
              <a:t>D</a:t>
            </a:r>
          </a:p>
          <a:p>
            <a:r>
              <a:rPr lang="fr-FR" altLang="fr-FR" sz="2000" b="0" dirty="0">
                <a:solidFill>
                  <a:srgbClr val="0000FF"/>
                </a:solidFill>
                <a:latin typeface="+mj-lt"/>
                <a:cs typeface="Times New Roman" panose="02020603050405020304" pitchFamily="18" charset="0"/>
              </a:rPr>
              <a:t>(action de </a:t>
            </a:r>
            <a:r>
              <a:rPr lang="fr-FR" altLang="fr-FR" sz="2000" dirty="0">
                <a:solidFill>
                  <a:srgbClr val="0000FF"/>
                </a:solidFill>
                <a:latin typeface="+mj-lt"/>
                <a:cs typeface="Times New Roman" panose="02020603050405020304" pitchFamily="18" charset="0"/>
              </a:rPr>
              <a:t>6</a:t>
            </a:r>
            <a:r>
              <a:rPr lang="fr-FR" altLang="fr-FR" sz="2000" b="0" dirty="0">
                <a:solidFill>
                  <a:srgbClr val="0000FF"/>
                </a:solidFill>
                <a:latin typeface="+mj-lt"/>
                <a:cs typeface="Times New Roman" panose="02020603050405020304" pitchFamily="18" charset="0"/>
              </a:rPr>
              <a:t> / </a:t>
            </a:r>
            <a:r>
              <a:rPr lang="fr-FR" altLang="fr-FR" sz="2000" dirty="0">
                <a:solidFill>
                  <a:srgbClr val="0000FF"/>
                </a:solidFill>
                <a:latin typeface="+mj-lt"/>
                <a:cs typeface="Times New Roman" panose="02020603050405020304" pitchFamily="18" charset="0"/>
              </a:rPr>
              <a:t>7</a:t>
            </a:r>
            <a:r>
              <a:rPr lang="fr-FR" altLang="fr-FR" sz="2000" b="0" dirty="0">
                <a:solidFill>
                  <a:srgbClr val="0000FF"/>
                </a:solidFill>
                <a:latin typeface="+mj-lt"/>
                <a:cs typeface="Times New Roman" panose="02020603050405020304" pitchFamily="18" charset="0"/>
              </a:rPr>
              <a:t>)</a:t>
            </a:r>
          </a:p>
          <a:p>
            <a:endParaRPr lang="fr-FR" altLang="fr-FR" sz="2000" dirty="0"/>
          </a:p>
          <a:p>
            <a:r>
              <a:rPr lang="fr-FR" altLang="fr-FR" sz="2000" b="0" dirty="0">
                <a:solidFill>
                  <a:srgbClr val="FF0000"/>
                </a:solidFill>
                <a:cs typeface="Times New Roman" panose="02020603050405020304" pitchFamily="18" charset="0"/>
              </a:rPr>
              <a:t>1 action mécanique en </a:t>
            </a:r>
            <a:r>
              <a:rPr lang="fr-FR" altLang="fr-FR" sz="2000" dirty="0">
                <a:solidFill>
                  <a:srgbClr val="FF0000"/>
                </a:solidFill>
                <a:cs typeface="Times New Roman" panose="02020603050405020304" pitchFamily="18" charset="0"/>
              </a:rPr>
              <a:t>G</a:t>
            </a:r>
          </a:p>
          <a:p>
            <a:r>
              <a:rPr lang="fr-FR" altLang="fr-FR" sz="2000" b="0" dirty="0">
                <a:solidFill>
                  <a:srgbClr val="FF0000"/>
                </a:solidFill>
                <a:cs typeface="Times New Roman" panose="02020603050405020304" pitchFamily="18" charset="0"/>
              </a:rPr>
              <a:t>(action de cohésion)</a:t>
            </a:r>
          </a:p>
          <a:p>
            <a:endParaRPr lang="fr-FR" altLang="fr-FR" sz="2000" dirty="0"/>
          </a:p>
        </p:txBody>
      </p:sp>
      <p:sp>
        <p:nvSpPr>
          <p:cNvPr id="54" name="AutoShape 6">
            <a:extLst>
              <a:ext uri="{FF2B5EF4-FFF2-40B4-BE49-F238E27FC236}">
                <a16:creationId xmlns:a16="http://schemas.microsoft.com/office/drawing/2014/main" xmlns="" id="{3A48B380-9FB0-4C30-96B2-B667BEE791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07855" y="3030345"/>
            <a:ext cx="117475" cy="117475"/>
          </a:xfrm>
          <a:prstGeom prst="flowChartOr">
            <a:avLst/>
          </a:prstGeom>
          <a:solidFill>
            <a:srgbClr val="000000"/>
          </a:solidFill>
          <a:ln w="12700">
            <a:solidFill>
              <a:srgbClr val="FFFFFF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68" name="Text Box 13">
            <a:extLst>
              <a:ext uri="{FF2B5EF4-FFF2-40B4-BE49-F238E27FC236}">
                <a16:creationId xmlns:a16="http://schemas.microsoft.com/office/drawing/2014/main" xmlns="" id="{46309487-37DA-470E-83C4-9576D74343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500" y="4080680"/>
            <a:ext cx="3078949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6969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tabLst>
                <a:tab pos="10810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>
              <a:tabLst>
                <a:tab pos="10810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tabLst>
                <a:tab pos="10810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810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810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810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810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810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810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fr-FR" altLang="fr-FR" sz="2000" b="0" dirty="0" smtClean="0">
                <a:cs typeface="Times New Roman" panose="02020603050405020304" pitchFamily="18" charset="0"/>
              </a:rPr>
              <a:t>Calcul équivalent au modèle 1</a:t>
            </a:r>
            <a:endParaRPr lang="fr-FR" altLang="fr-FR" sz="2000" b="0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1282694"/>
      </p:ext>
    </p:extLst>
  </p:cSld>
  <p:clrMapOvr>
    <a:masterClrMapping/>
  </p:clrMapOvr>
  <p:transition spd="med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41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42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500"/>
                            </p:stCondLst>
                            <p:childTnLst>
                              <p:par>
                                <p:cTn id="1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0"/>
                            </p:stCondLst>
                            <p:childTnLst>
                              <p:par>
                                <p:cTn id="1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0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46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61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149" grpId="0" autoUpdateAnimBg="0"/>
      <p:bldP spid="67" grpId="0" autoUpdateAnimBg="0"/>
      <p:bldP spid="68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5" name="Rectangle 15">
            <a:extLst>
              <a:ext uri="{FF2B5EF4-FFF2-40B4-BE49-F238E27FC236}">
                <a16:creationId xmlns:a16="http://schemas.microsoft.com/office/drawing/2014/main" xmlns="" id="{77D8821B-246E-4EBD-B1E4-2E7CB34DB7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68434" y="152400"/>
            <a:ext cx="737556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marL="342900" indent="-3429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>
              <a:spcBef>
                <a:spcPct val="20000"/>
              </a:spcBef>
              <a:buClr>
                <a:schemeClr val="hlink"/>
              </a:buClr>
              <a:buSzPct val="50000"/>
              <a:buFont typeface="Monotype Sorts" pitchFamily="2" charset="2"/>
              <a:buNone/>
            </a:pPr>
            <a:r>
              <a:rPr kumimoji="1" lang="fr-FR" altLang="fr-FR" sz="2800" dirty="0"/>
              <a:t>RDM : EDC – axe de micro moteur</a:t>
            </a:r>
          </a:p>
        </p:txBody>
      </p:sp>
      <p:sp>
        <p:nvSpPr>
          <p:cNvPr id="41149" name="Rectangle 189">
            <a:extLst>
              <a:ext uri="{FF2B5EF4-FFF2-40B4-BE49-F238E27FC236}">
                <a16:creationId xmlns:a16="http://schemas.microsoft.com/office/drawing/2014/main" xmlns="" id="{D55629CC-4493-461F-9429-A9E9F95DA3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500" y="587375"/>
            <a:ext cx="9080500" cy="554038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fr-FR" altLang="fr-FR" sz="2800" dirty="0">
                <a:solidFill>
                  <a:srgbClr val="5A6D76"/>
                </a:solidFill>
                <a:cs typeface="Times New Roman" panose="02020603050405020304" pitchFamily="18" charset="0"/>
              </a:rPr>
              <a:t>Modèle 2 – Tronçon II (avec symétrie)</a:t>
            </a:r>
          </a:p>
        </p:txBody>
      </p:sp>
      <p:grpSp>
        <p:nvGrpSpPr>
          <p:cNvPr id="33" name="Group 227">
            <a:extLst>
              <a:ext uri="{FF2B5EF4-FFF2-40B4-BE49-F238E27FC236}">
                <a16:creationId xmlns:a16="http://schemas.microsoft.com/office/drawing/2014/main" xmlns="" id="{4BF47881-C6C7-4B41-93DD-494A11E0FAC2}"/>
              </a:ext>
            </a:extLst>
          </p:cNvPr>
          <p:cNvGrpSpPr>
            <a:grpSpLocks/>
          </p:cNvGrpSpPr>
          <p:nvPr/>
        </p:nvGrpSpPr>
        <p:grpSpPr bwMode="auto">
          <a:xfrm>
            <a:off x="3213285" y="1281183"/>
            <a:ext cx="5761037" cy="5427663"/>
            <a:chOff x="2009" y="1431"/>
            <a:chExt cx="3629" cy="3419"/>
          </a:xfrm>
        </p:grpSpPr>
        <p:sp>
          <p:nvSpPr>
            <p:cNvPr id="34" name="Rectangle 228">
              <a:extLst>
                <a:ext uri="{FF2B5EF4-FFF2-40B4-BE49-F238E27FC236}">
                  <a16:creationId xmlns:a16="http://schemas.microsoft.com/office/drawing/2014/main" xmlns="" id="{7E57BDEA-0F67-49D4-8D9D-BC0E0134775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09" y="1446"/>
              <a:ext cx="3629" cy="3404"/>
            </a:xfrm>
            <a:prstGeom prst="rect">
              <a:avLst/>
            </a:prstGeom>
            <a:pattFill prst="lgGrid">
              <a:fgClr>
                <a:schemeClr val="bg1">
                  <a:lumMod val="95000"/>
                </a:schemeClr>
              </a:fgClr>
              <a:bgClr>
                <a:schemeClr val="bg1"/>
              </a:bgClr>
            </a:pattFill>
            <a:ln w="317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 altLang="fr-FR" sz="1800" b="0"/>
            </a:p>
          </p:txBody>
        </p:sp>
        <p:grpSp>
          <p:nvGrpSpPr>
            <p:cNvPr id="35" name="Group 229">
              <a:extLst>
                <a:ext uri="{FF2B5EF4-FFF2-40B4-BE49-F238E27FC236}">
                  <a16:creationId xmlns:a16="http://schemas.microsoft.com/office/drawing/2014/main" xmlns="" id="{FC7FD569-524C-4F06-8C31-5F561BAE914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009" y="1448"/>
              <a:ext cx="1681" cy="122"/>
              <a:chOff x="1476" y="1488"/>
              <a:chExt cx="1860" cy="108"/>
            </a:xfrm>
          </p:grpSpPr>
          <p:pic>
            <p:nvPicPr>
              <p:cNvPr id="41" name="Picture 230">
                <a:extLst>
                  <a:ext uri="{FF2B5EF4-FFF2-40B4-BE49-F238E27FC236}">
                    <a16:creationId xmlns:a16="http://schemas.microsoft.com/office/drawing/2014/main" xmlns="" id="{FB0F71AC-F58C-4C3A-A243-501CC459AE90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976" y="1488"/>
                <a:ext cx="360" cy="10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42" name="Picture 231">
                <a:extLst>
                  <a:ext uri="{FF2B5EF4-FFF2-40B4-BE49-F238E27FC236}">
                    <a16:creationId xmlns:a16="http://schemas.microsoft.com/office/drawing/2014/main" xmlns="" id="{2B8CF735-D3F2-4B5D-A5D5-A7E1C190F008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476" y="1488"/>
                <a:ext cx="1507" cy="10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sp>
          <p:nvSpPr>
            <p:cNvPr id="37" name="Text Box 235">
              <a:extLst>
                <a:ext uri="{FF2B5EF4-FFF2-40B4-BE49-F238E27FC236}">
                  <a16:creationId xmlns:a16="http://schemas.microsoft.com/office/drawing/2014/main" xmlns="" id="{00631C4F-8096-4628-9B89-4631BE9DE2E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09" y="1431"/>
              <a:ext cx="1295" cy="1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969696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algn="l">
                <a:tabLst>
                  <a:tab pos="108108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algn="l">
                <a:tabLst>
                  <a:tab pos="108108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algn="l">
                <a:tabLst>
                  <a:tab pos="108108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algn="l">
                <a:tabLst>
                  <a:tab pos="108108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algn="l">
                <a:tabLst>
                  <a:tab pos="108108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tabLst>
                  <a:tab pos="108108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tabLst>
                  <a:tab pos="108108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tabLst>
                  <a:tab pos="108108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tabLst>
                  <a:tab pos="108108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just"/>
              <a:r>
                <a:rPr lang="fr-FR" altLang="fr-FR" sz="800" dirty="0">
                  <a:latin typeface="Verdana" panose="020B0604030504040204" pitchFamily="34" charset="0"/>
                </a:rPr>
                <a:t>Axe de micro moteur</a:t>
              </a:r>
            </a:p>
          </p:txBody>
        </p:sp>
      </p:grpSp>
      <p:sp>
        <p:nvSpPr>
          <p:cNvPr id="8" name="Rectangle 2">
            <a:extLst>
              <a:ext uri="{FF2B5EF4-FFF2-40B4-BE49-F238E27FC236}">
                <a16:creationId xmlns:a16="http://schemas.microsoft.com/office/drawing/2014/main" xmlns="" id="{7C0BFDBC-0E69-4373-8BCF-5699B6DDCA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55481" y="2622495"/>
            <a:ext cx="3794125" cy="914400"/>
          </a:xfrm>
          <a:prstGeom prst="rect">
            <a:avLst/>
          </a:prstGeom>
          <a:gradFill rotWithShape="0">
            <a:gsLst>
              <a:gs pos="0">
                <a:srgbClr val="969696"/>
              </a:gs>
              <a:gs pos="50000">
                <a:srgbClr val="FFFFFF"/>
              </a:gs>
              <a:gs pos="100000">
                <a:srgbClr val="969696"/>
              </a:gs>
            </a:gsLst>
            <a:lin ang="5400000" scaled="1"/>
          </a:gra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53" name="Line 5">
            <a:extLst>
              <a:ext uri="{FF2B5EF4-FFF2-40B4-BE49-F238E27FC236}">
                <a16:creationId xmlns:a16="http://schemas.microsoft.com/office/drawing/2014/main" xmlns="" id="{1069C041-D2F5-4831-8020-BEC9DE84197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036070" y="2301081"/>
            <a:ext cx="0" cy="800100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41125" name="Oval 19">
            <a:extLst>
              <a:ext uri="{FF2B5EF4-FFF2-40B4-BE49-F238E27FC236}">
                <a16:creationId xmlns:a16="http://schemas.microsoft.com/office/drawing/2014/main" xmlns="" id="{4615CBAF-3C75-4FB6-904E-2EF29DF5D7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37892" y="2987482"/>
            <a:ext cx="273050" cy="203200"/>
          </a:xfrm>
          <a:prstGeom prst="ellipse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fr-FR" altLang="fr-FR" sz="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E</a:t>
            </a:r>
            <a:endParaRPr kumimoji="0" lang="fr-FR" altLang="fr-F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1127" name="Oval 21">
            <a:extLst>
              <a:ext uri="{FF2B5EF4-FFF2-40B4-BE49-F238E27FC236}">
                <a16:creationId xmlns:a16="http://schemas.microsoft.com/office/drawing/2014/main" xmlns="" id="{EDE8C025-4544-48D5-B00F-C8C8298ED5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49857" y="2987482"/>
            <a:ext cx="273050" cy="193675"/>
          </a:xfrm>
          <a:prstGeom prst="ellipse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fr-FR" altLang="fr-FR" sz="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D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1128" name="Line 22">
            <a:extLst>
              <a:ext uri="{FF2B5EF4-FFF2-40B4-BE49-F238E27FC236}">
                <a16:creationId xmlns:a16="http://schemas.microsoft.com/office/drawing/2014/main" xmlns="" id="{F41B0D07-6307-4751-9652-E1B9550A0DC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264760" y="3090498"/>
            <a:ext cx="3771310" cy="0"/>
          </a:xfrm>
          <a:prstGeom prst="line">
            <a:avLst/>
          </a:prstGeom>
          <a:noFill/>
          <a:ln w="12700">
            <a:solidFill>
              <a:srgbClr val="008000"/>
            </a:solidFill>
            <a:prstDash val="lgDashDot"/>
            <a:round/>
            <a:headEnd/>
            <a:tailEnd type="none" w="sm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56" name="AutoShape 8">
            <a:extLst>
              <a:ext uri="{FF2B5EF4-FFF2-40B4-BE49-F238E27FC236}">
                <a16:creationId xmlns:a16="http://schemas.microsoft.com/office/drawing/2014/main" xmlns="" id="{50229487-F809-4F34-8570-0D859BA5BB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82930" y="3030345"/>
            <a:ext cx="117475" cy="117475"/>
          </a:xfrm>
          <a:prstGeom prst="flowChartOr">
            <a:avLst/>
          </a:prstGeom>
          <a:solidFill>
            <a:srgbClr val="000000"/>
          </a:solidFill>
          <a:ln w="12700">
            <a:solidFill>
              <a:srgbClr val="FFFFFF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76" name="Rectangle 85">
            <a:extLst>
              <a:ext uri="{FF2B5EF4-FFF2-40B4-BE49-F238E27FC236}">
                <a16:creationId xmlns:a16="http://schemas.microsoft.com/office/drawing/2014/main" xmlns="" id="{B3DBB722-0C23-47D0-986C-45507976C8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48785" y="2079692"/>
            <a:ext cx="2245162" cy="1522178"/>
          </a:xfrm>
          <a:prstGeom prst="rect">
            <a:avLst/>
          </a:prstGeom>
          <a:pattFill prst="lgGrid">
            <a:fgClr>
              <a:schemeClr val="bg1">
                <a:lumMod val="95000"/>
              </a:schemeClr>
            </a:fgClr>
            <a:bgClr>
              <a:schemeClr val="bg1"/>
            </a:bgClr>
          </a:pattFill>
          <a:ln w="31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 sz="1800" b="0"/>
          </a:p>
        </p:txBody>
      </p:sp>
      <p:sp>
        <p:nvSpPr>
          <p:cNvPr id="88" name="Rectangle 85">
            <a:extLst>
              <a:ext uri="{FF2B5EF4-FFF2-40B4-BE49-F238E27FC236}">
                <a16:creationId xmlns:a16="http://schemas.microsoft.com/office/drawing/2014/main" xmlns="" id="{94CE17E3-F4AB-4F29-910D-E6A0DDB088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47340" y="2068268"/>
            <a:ext cx="512298" cy="1553268"/>
          </a:xfrm>
          <a:prstGeom prst="rect">
            <a:avLst/>
          </a:prstGeom>
          <a:solidFill>
            <a:schemeClr val="bg1">
              <a:alpha val="90000"/>
            </a:schemeClr>
          </a:solidFill>
          <a:ln>
            <a:noFill/>
          </a:ln>
          <a:effectLst/>
        </p:spPr>
        <p:txBody>
          <a:bodyPr wrap="square" lIns="36000" tIns="36000" rIns="36000" bIns="36000" anchor="ctr">
            <a:spAutoFit/>
          </a:bodyPr>
          <a:lstStyle/>
          <a:p>
            <a:endParaRPr lang="fr-FR"/>
          </a:p>
        </p:txBody>
      </p:sp>
      <p:grpSp>
        <p:nvGrpSpPr>
          <p:cNvPr id="4" name="Groupe 3"/>
          <p:cNvGrpSpPr/>
          <p:nvPr/>
        </p:nvGrpSpPr>
        <p:grpSpPr>
          <a:xfrm>
            <a:off x="4252801" y="3536894"/>
            <a:ext cx="1392261" cy="639763"/>
            <a:chOff x="4252801" y="3536894"/>
            <a:chExt cx="1392261" cy="639763"/>
          </a:xfrm>
        </p:grpSpPr>
        <p:sp>
          <p:nvSpPr>
            <p:cNvPr id="91" name="Line 82">
              <a:extLst>
                <a:ext uri="{FF2B5EF4-FFF2-40B4-BE49-F238E27FC236}">
                  <a16:creationId xmlns:a16="http://schemas.microsoft.com/office/drawing/2014/main" xmlns="" id="{7E39F813-D601-482D-A758-AC24B90F67F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645062" y="3536894"/>
              <a:ext cx="0" cy="639763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92" name="Line 83">
              <a:extLst>
                <a:ext uri="{FF2B5EF4-FFF2-40B4-BE49-F238E27FC236}">
                  <a16:creationId xmlns:a16="http://schemas.microsoft.com/office/drawing/2014/main" xmlns="" id="{E1C1A8E4-F1B7-4CA9-83A2-752FFFE9F12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52801" y="3976689"/>
              <a:ext cx="1389984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 type="oval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93" name="Text Box 84">
              <a:extLst>
                <a:ext uri="{FF2B5EF4-FFF2-40B4-BE49-F238E27FC236}">
                  <a16:creationId xmlns:a16="http://schemas.microsoft.com/office/drawing/2014/main" xmlns="" id="{FC4234EF-85CD-45C9-9F4D-62A53998C70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786797" y="3804844"/>
              <a:ext cx="246063" cy="318924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txBody>
            <a:bodyPr wrap="square" lIns="36000" tIns="36000" rIns="36000" bIns="36000">
              <a:spAutoFit/>
            </a:bodyPr>
            <a:lstStyle>
              <a:lvl1pPr algn="l">
                <a:tabLst>
                  <a:tab pos="37465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algn="l">
                <a:tabLst>
                  <a:tab pos="37465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algn="l">
                <a:tabLst>
                  <a:tab pos="37465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algn="l">
                <a:tabLst>
                  <a:tab pos="37465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algn="l">
                <a:tabLst>
                  <a:tab pos="37465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tabLst>
                  <a:tab pos="37465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tabLst>
                  <a:tab pos="37465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tabLst>
                  <a:tab pos="37465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tabLst>
                  <a:tab pos="37465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fr-FR" altLang="fr-FR" sz="1600" i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x</a:t>
              </a:r>
              <a:endParaRPr lang="fr-FR" altLang="fr-FR" sz="16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54" name="AutoShape 6">
            <a:extLst>
              <a:ext uri="{FF2B5EF4-FFF2-40B4-BE49-F238E27FC236}">
                <a16:creationId xmlns:a16="http://schemas.microsoft.com/office/drawing/2014/main" xmlns="" id="{3A48B380-9FB0-4C30-96B2-B667BEE791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07855" y="3030345"/>
            <a:ext cx="117475" cy="117475"/>
          </a:xfrm>
          <a:prstGeom prst="flowChartOr">
            <a:avLst/>
          </a:prstGeom>
          <a:solidFill>
            <a:srgbClr val="000000"/>
          </a:solidFill>
          <a:ln w="12700">
            <a:solidFill>
              <a:srgbClr val="FFFFFF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66" name="Oval 21">
            <a:extLst>
              <a:ext uri="{FF2B5EF4-FFF2-40B4-BE49-F238E27FC236}">
                <a16:creationId xmlns:a16="http://schemas.microsoft.com/office/drawing/2014/main" xmlns="" id="{854366CA-709C-4432-B92C-77F587E96A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15046" y="2726955"/>
            <a:ext cx="266862" cy="278414"/>
          </a:xfrm>
          <a:prstGeom prst="ellipse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fr-FR" altLang="fr-FR" sz="14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Arial" panose="020B0604020202020204" pitchFamily="34" charset="0"/>
              </a:rPr>
              <a:t>G</a:t>
            </a:r>
            <a:endParaRPr kumimoji="0" lang="fr-FR" altLang="fr-FR" sz="1400" b="0" i="0" u="none" strike="noStrike" cap="none" normalizeH="0" baseline="0" dirty="0">
              <a:ln>
                <a:noFill/>
              </a:ln>
              <a:solidFill>
                <a:srgbClr val="00800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7" name="Text Box 13">
            <a:extLst>
              <a:ext uri="{FF2B5EF4-FFF2-40B4-BE49-F238E27FC236}">
                <a16:creationId xmlns:a16="http://schemas.microsoft.com/office/drawing/2014/main" xmlns="" id="{46309487-37DA-470E-83C4-9576D74343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499" y="1442869"/>
            <a:ext cx="3078949" cy="3477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6969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tabLst>
                <a:tab pos="10810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>
              <a:tabLst>
                <a:tab pos="10810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tabLst>
                <a:tab pos="10810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810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810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810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810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810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810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fr-FR" altLang="fr-FR" sz="2000" dirty="0">
                <a:cs typeface="Times New Roman" panose="02020603050405020304" pitchFamily="18" charset="0"/>
              </a:rPr>
              <a:t>B.A.M.E.</a:t>
            </a:r>
          </a:p>
          <a:p>
            <a:endParaRPr lang="fr-FR" altLang="fr-FR" sz="2000" b="0" dirty="0">
              <a:cs typeface="Times New Roman" panose="02020603050405020304" pitchFamily="18" charset="0"/>
            </a:endParaRPr>
          </a:p>
          <a:p>
            <a:r>
              <a:rPr lang="fr-FR" altLang="fr-FR" sz="2000" b="0" dirty="0">
                <a:solidFill>
                  <a:srgbClr val="0000FF"/>
                </a:solidFill>
                <a:latin typeface="+mj-lt"/>
                <a:cs typeface="Times New Roman" panose="02020603050405020304" pitchFamily="18" charset="0"/>
              </a:rPr>
              <a:t>1 action mécanique en </a:t>
            </a:r>
            <a:r>
              <a:rPr lang="fr-FR" altLang="fr-FR" sz="2000" dirty="0">
                <a:solidFill>
                  <a:srgbClr val="0000FF"/>
                </a:solidFill>
                <a:latin typeface="+mj-lt"/>
                <a:cs typeface="Times New Roman" panose="02020603050405020304" pitchFamily="18" charset="0"/>
              </a:rPr>
              <a:t>D</a:t>
            </a:r>
          </a:p>
          <a:p>
            <a:r>
              <a:rPr lang="fr-FR" altLang="fr-FR" sz="2000" b="0" dirty="0">
                <a:solidFill>
                  <a:srgbClr val="0000FF"/>
                </a:solidFill>
                <a:latin typeface="+mj-lt"/>
                <a:cs typeface="Times New Roman" panose="02020603050405020304" pitchFamily="18" charset="0"/>
              </a:rPr>
              <a:t>(action de </a:t>
            </a:r>
            <a:r>
              <a:rPr lang="fr-FR" altLang="fr-FR" sz="2000" dirty="0">
                <a:solidFill>
                  <a:srgbClr val="0000FF"/>
                </a:solidFill>
                <a:latin typeface="+mj-lt"/>
                <a:cs typeface="Times New Roman" panose="02020603050405020304" pitchFamily="18" charset="0"/>
              </a:rPr>
              <a:t>6</a:t>
            </a:r>
            <a:r>
              <a:rPr lang="fr-FR" altLang="fr-FR" sz="2000" b="0" dirty="0">
                <a:solidFill>
                  <a:srgbClr val="0000FF"/>
                </a:solidFill>
                <a:latin typeface="+mj-lt"/>
                <a:cs typeface="Times New Roman" panose="02020603050405020304" pitchFamily="18" charset="0"/>
              </a:rPr>
              <a:t> / </a:t>
            </a:r>
            <a:r>
              <a:rPr lang="fr-FR" altLang="fr-FR" sz="2000" dirty="0">
                <a:solidFill>
                  <a:srgbClr val="0000FF"/>
                </a:solidFill>
                <a:latin typeface="+mj-lt"/>
                <a:cs typeface="Times New Roman" panose="02020603050405020304" pitchFamily="18" charset="0"/>
              </a:rPr>
              <a:t>7</a:t>
            </a:r>
            <a:r>
              <a:rPr lang="fr-FR" altLang="fr-FR" sz="2000" b="0" dirty="0">
                <a:solidFill>
                  <a:srgbClr val="0000FF"/>
                </a:solidFill>
                <a:latin typeface="+mj-lt"/>
                <a:cs typeface="Times New Roman" panose="02020603050405020304" pitchFamily="18" charset="0"/>
              </a:rPr>
              <a:t>)</a:t>
            </a:r>
          </a:p>
          <a:p>
            <a:endParaRPr lang="fr-FR" altLang="fr-FR" sz="2000" dirty="0"/>
          </a:p>
          <a:p>
            <a:r>
              <a:rPr lang="fr-FR" altLang="fr-FR" sz="2000" b="0" dirty="0">
                <a:solidFill>
                  <a:srgbClr val="FF0000"/>
                </a:solidFill>
                <a:cs typeface="Times New Roman" panose="02020603050405020304" pitchFamily="18" charset="0"/>
              </a:rPr>
              <a:t>1 action mécanique </a:t>
            </a:r>
            <a:r>
              <a:rPr lang="fr-FR" altLang="fr-FR" sz="2000" b="0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repartie (action </a:t>
            </a:r>
            <a:r>
              <a:rPr lang="fr-FR" altLang="fr-FR" sz="2000" b="0" dirty="0">
                <a:solidFill>
                  <a:srgbClr val="FF0000"/>
                </a:solidFill>
                <a:cs typeface="Times New Roman" panose="02020603050405020304" pitchFamily="18" charset="0"/>
              </a:rPr>
              <a:t>de </a:t>
            </a:r>
            <a:r>
              <a:rPr lang="fr-FR" altLang="fr-FR" sz="2000" dirty="0">
                <a:solidFill>
                  <a:srgbClr val="FF0000"/>
                </a:solidFill>
                <a:cs typeface="Times New Roman" panose="02020603050405020304" pitchFamily="18" charset="0"/>
              </a:rPr>
              <a:t>4</a:t>
            </a:r>
            <a:r>
              <a:rPr lang="fr-FR" altLang="fr-FR" sz="2000" b="0" dirty="0">
                <a:solidFill>
                  <a:srgbClr val="FF0000"/>
                </a:solidFill>
                <a:cs typeface="Times New Roman" panose="02020603050405020304" pitchFamily="18" charset="0"/>
              </a:rPr>
              <a:t> / </a:t>
            </a:r>
            <a:r>
              <a:rPr lang="fr-FR" altLang="fr-FR" sz="2000" dirty="0">
                <a:solidFill>
                  <a:srgbClr val="FF0000"/>
                </a:solidFill>
                <a:cs typeface="Times New Roman" panose="02020603050405020304" pitchFamily="18" charset="0"/>
              </a:rPr>
              <a:t>7</a:t>
            </a:r>
            <a:r>
              <a:rPr lang="fr-FR" altLang="fr-FR" sz="2000" b="0" dirty="0">
                <a:solidFill>
                  <a:srgbClr val="FF0000"/>
                </a:solidFill>
                <a:cs typeface="Times New Roman" panose="02020603050405020304" pitchFamily="18" charset="0"/>
              </a:rPr>
              <a:t>)</a:t>
            </a:r>
          </a:p>
          <a:p>
            <a:endParaRPr lang="fr-FR" altLang="fr-FR" sz="2000" dirty="0"/>
          </a:p>
          <a:p>
            <a:r>
              <a:rPr lang="fr-FR" altLang="fr-FR" sz="2000" b="0" dirty="0">
                <a:solidFill>
                  <a:srgbClr val="FF0000"/>
                </a:solidFill>
                <a:cs typeface="Times New Roman" panose="02020603050405020304" pitchFamily="18" charset="0"/>
              </a:rPr>
              <a:t>1 action mécanique en </a:t>
            </a:r>
            <a:r>
              <a:rPr lang="fr-FR" altLang="fr-FR" sz="2000" dirty="0">
                <a:solidFill>
                  <a:srgbClr val="FF0000"/>
                </a:solidFill>
                <a:cs typeface="Times New Roman" panose="02020603050405020304" pitchFamily="18" charset="0"/>
              </a:rPr>
              <a:t>G</a:t>
            </a:r>
          </a:p>
          <a:p>
            <a:r>
              <a:rPr lang="fr-FR" altLang="fr-FR" sz="2000" b="0" dirty="0">
                <a:solidFill>
                  <a:srgbClr val="FF0000"/>
                </a:solidFill>
                <a:cs typeface="Times New Roman" panose="02020603050405020304" pitchFamily="18" charset="0"/>
              </a:rPr>
              <a:t>(action de cohésion)</a:t>
            </a:r>
          </a:p>
          <a:p>
            <a:endParaRPr lang="fr-FR" altLang="fr-FR" sz="2000" dirty="0"/>
          </a:p>
        </p:txBody>
      </p:sp>
      <p:sp>
        <p:nvSpPr>
          <p:cNvPr id="55" name="AutoShape 7">
            <a:extLst>
              <a:ext uri="{FF2B5EF4-FFF2-40B4-BE49-F238E27FC236}">
                <a16:creationId xmlns:a16="http://schemas.microsoft.com/office/drawing/2014/main" xmlns="" id="{845240F6-09E7-4CED-8A51-9CA71952D2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3805" y="3030345"/>
            <a:ext cx="117475" cy="117475"/>
          </a:xfrm>
          <a:prstGeom prst="flowChartOr">
            <a:avLst/>
          </a:prstGeom>
          <a:solidFill>
            <a:srgbClr val="000000"/>
          </a:solidFill>
          <a:ln w="12700">
            <a:solidFill>
              <a:srgbClr val="FFFFFF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41126" name="Oval 20">
            <a:extLst>
              <a:ext uri="{FF2B5EF4-FFF2-40B4-BE49-F238E27FC236}">
                <a16:creationId xmlns:a16="http://schemas.microsoft.com/office/drawing/2014/main" xmlns="" id="{D9234629-6B0F-448A-9B64-9B078F8374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19200" y="2990303"/>
            <a:ext cx="273050" cy="169862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fr-FR" altLang="fr-FR" sz="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A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pSp>
        <p:nvGrpSpPr>
          <p:cNvPr id="5" name="Groupe 4"/>
          <p:cNvGrpSpPr/>
          <p:nvPr/>
        </p:nvGrpSpPr>
        <p:grpSpPr>
          <a:xfrm>
            <a:off x="5176635" y="1765901"/>
            <a:ext cx="1496315" cy="396939"/>
            <a:chOff x="5176635" y="1765901"/>
            <a:chExt cx="1496315" cy="396939"/>
          </a:xfrm>
        </p:grpSpPr>
        <p:sp>
          <p:nvSpPr>
            <p:cNvPr id="68" name="Line 82">
              <a:extLst>
                <a:ext uri="{FF2B5EF4-FFF2-40B4-BE49-F238E27FC236}">
                  <a16:creationId xmlns:a16="http://schemas.microsoft.com/office/drawing/2014/main" xmlns="" id="{C4368D2D-547B-450C-BF9E-9667504F46D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652078" y="1843916"/>
              <a:ext cx="0" cy="318924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69" name="Line 83">
              <a:extLst>
                <a:ext uri="{FF2B5EF4-FFF2-40B4-BE49-F238E27FC236}">
                  <a16:creationId xmlns:a16="http://schemas.microsoft.com/office/drawing/2014/main" xmlns="" id="{DF217542-27E1-493D-93BA-5C0B38AFF54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176635" y="1917752"/>
              <a:ext cx="475444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 type="stealth" w="med" len="lg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70" name="Line 83">
              <a:extLst>
                <a:ext uri="{FF2B5EF4-FFF2-40B4-BE49-F238E27FC236}">
                  <a16:creationId xmlns:a16="http://schemas.microsoft.com/office/drawing/2014/main" xmlns="" id="{D8FC1ACF-550A-43CD-9C15-E48A8FF0CCC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642785" y="1918598"/>
              <a:ext cx="475444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 type="none" w="med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72" name="Text Box 84">
              <a:extLst>
                <a:ext uri="{FF2B5EF4-FFF2-40B4-BE49-F238E27FC236}">
                  <a16:creationId xmlns:a16="http://schemas.microsoft.com/office/drawing/2014/main" xmlns="" id="{C6F53CCE-6519-4F1F-A03D-FBB9058E022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916176" y="1765901"/>
              <a:ext cx="756774" cy="31892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txBody>
            <a:bodyPr wrap="square" lIns="36000" tIns="36000" rIns="36000" bIns="36000">
              <a:spAutoFit/>
            </a:bodyPr>
            <a:lstStyle>
              <a:lvl1pPr algn="l">
                <a:tabLst>
                  <a:tab pos="37465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algn="l">
                <a:tabLst>
                  <a:tab pos="37465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algn="l">
                <a:tabLst>
                  <a:tab pos="37465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algn="l">
                <a:tabLst>
                  <a:tab pos="37465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algn="l">
                <a:tabLst>
                  <a:tab pos="37465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tabLst>
                  <a:tab pos="37465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tabLst>
                  <a:tab pos="37465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tabLst>
                  <a:tab pos="37465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tabLst>
                  <a:tab pos="37465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fr-FR" altLang="fr-FR" sz="16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x</a:t>
              </a:r>
              <a:r>
                <a:rPr lang="fr-FR" altLang="fr-FR" sz="1600" b="0" dirty="0"/>
                <a:t> - 4</a:t>
              </a:r>
            </a:p>
          </p:txBody>
        </p:sp>
      </p:grpSp>
      <p:grpSp>
        <p:nvGrpSpPr>
          <p:cNvPr id="3" name="Groupe 2"/>
          <p:cNvGrpSpPr/>
          <p:nvPr/>
        </p:nvGrpSpPr>
        <p:grpSpPr>
          <a:xfrm>
            <a:off x="4255481" y="1843916"/>
            <a:ext cx="1891342" cy="2737234"/>
            <a:chOff x="4255481" y="1843916"/>
            <a:chExt cx="1891342" cy="2737234"/>
          </a:xfrm>
        </p:grpSpPr>
        <p:sp>
          <p:nvSpPr>
            <p:cNvPr id="90" name="Line 81">
              <a:extLst>
                <a:ext uri="{FF2B5EF4-FFF2-40B4-BE49-F238E27FC236}">
                  <a16:creationId xmlns:a16="http://schemas.microsoft.com/office/drawing/2014/main" xmlns="" id="{D82A830F-DB67-49DA-BF92-F294F622E97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55481" y="3536895"/>
              <a:ext cx="0" cy="1044255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59" name="Line 81">
              <a:extLst>
                <a:ext uri="{FF2B5EF4-FFF2-40B4-BE49-F238E27FC236}">
                  <a16:creationId xmlns:a16="http://schemas.microsoft.com/office/drawing/2014/main" xmlns="" id="{ED14C6B1-1155-49CA-B212-A5D59C8564E3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264760" y="1847491"/>
              <a:ext cx="0" cy="1232204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60" name="Line 82">
              <a:extLst>
                <a:ext uri="{FF2B5EF4-FFF2-40B4-BE49-F238E27FC236}">
                  <a16:creationId xmlns:a16="http://schemas.microsoft.com/office/drawing/2014/main" xmlns="" id="{5291E554-2BB0-4649-AAD8-C279F1C172A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169916" y="1843916"/>
              <a:ext cx="2274" cy="77479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64" name="Line 83">
              <a:extLst>
                <a:ext uri="{FF2B5EF4-FFF2-40B4-BE49-F238E27FC236}">
                  <a16:creationId xmlns:a16="http://schemas.microsoft.com/office/drawing/2014/main" xmlns="" id="{9CB88C95-D3E9-4849-B9CD-AE224CDA1A0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269119" y="2048600"/>
              <a:ext cx="900797" cy="1342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 type="stealth" w="med" len="lg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65" name="Text Box 84">
              <a:extLst>
                <a:ext uri="{FF2B5EF4-FFF2-40B4-BE49-F238E27FC236}">
                  <a16:creationId xmlns:a16="http://schemas.microsoft.com/office/drawing/2014/main" xmlns="" id="{A72813C9-01DD-4DAF-B07C-76E48D988BC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10813" y="1887433"/>
              <a:ext cx="246063" cy="31892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txBody>
            <a:bodyPr wrap="square" lIns="36000" tIns="36000" rIns="36000" bIns="36000">
              <a:spAutoFit/>
            </a:bodyPr>
            <a:lstStyle>
              <a:lvl1pPr algn="l">
                <a:tabLst>
                  <a:tab pos="37465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algn="l">
                <a:tabLst>
                  <a:tab pos="37465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algn="l">
                <a:tabLst>
                  <a:tab pos="37465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algn="l">
                <a:tabLst>
                  <a:tab pos="37465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algn="l">
                <a:tabLst>
                  <a:tab pos="37465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tabLst>
                  <a:tab pos="37465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tabLst>
                  <a:tab pos="37465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tabLst>
                  <a:tab pos="37465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tabLst>
                  <a:tab pos="37465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fr-FR" altLang="fr-FR" sz="1600" b="0" dirty="0"/>
                <a:t>4</a:t>
              </a:r>
            </a:p>
          </p:txBody>
        </p:sp>
        <p:sp>
          <p:nvSpPr>
            <p:cNvPr id="73" name="Line 83">
              <a:extLst>
                <a:ext uri="{FF2B5EF4-FFF2-40B4-BE49-F238E27FC236}">
                  <a16:creationId xmlns:a16="http://schemas.microsoft.com/office/drawing/2014/main" xmlns="" id="{F0B90607-4D06-4521-BD8E-46FEC00BEAB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269119" y="4417826"/>
              <a:ext cx="1875743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 type="stealth" w="med" len="lg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74" name="Line 82">
              <a:extLst>
                <a:ext uri="{FF2B5EF4-FFF2-40B4-BE49-F238E27FC236}">
                  <a16:creationId xmlns:a16="http://schemas.microsoft.com/office/drawing/2014/main" xmlns="" id="{6D7BFC3B-727C-492E-9F86-DF5749E7AC0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146823" y="3146756"/>
              <a:ext cx="0" cy="1434394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75" name="Text Box 84">
              <a:extLst>
                <a:ext uri="{FF2B5EF4-FFF2-40B4-BE49-F238E27FC236}">
                  <a16:creationId xmlns:a16="http://schemas.microsoft.com/office/drawing/2014/main" xmlns="" id="{0541544E-5A82-4334-B570-F3E7D282EC7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119308" y="4257022"/>
              <a:ext cx="246063" cy="31892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txBody>
            <a:bodyPr wrap="square" lIns="36000" tIns="36000" rIns="36000" bIns="36000">
              <a:spAutoFit/>
            </a:bodyPr>
            <a:lstStyle>
              <a:lvl1pPr algn="l">
                <a:tabLst>
                  <a:tab pos="37465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algn="l">
                <a:tabLst>
                  <a:tab pos="37465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algn="l">
                <a:tabLst>
                  <a:tab pos="37465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algn="l">
                <a:tabLst>
                  <a:tab pos="37465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algn="l">
                <a:tabLst>
                  <a:tab pos="37465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tabLst>
                  <a:tab pos="37465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tabLst>
                  <a:tab pos="37465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tabLst>
                  <a:tab pos="37465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tabLst>
                  <a:tab pos="37465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fr-FR" altLang="fr-FR" sz="1600" b="0" dirty="0"/>
                <a:t>8</a:t>
              </a:r>
            </a:p>
          </p:txBody>
        </p:sp>
      </p:grpSp>
      <p:grpSp>
        <p:nvGrpSpPr>
          <p:cNvPr id="2" name="Groupe 1"/>
          <p:cNvGrpSpPr/>
          <p:nvPr/>
        </p:nvGrpSpPr>
        <p:grpSpPr>
          <a:xfrm>
            <a:off x="4267036" y="2200040"/>
            <a:ext cx="2532454" cy="1359416"/>
            <a:chOff x="4267036" y="2200040"/>
            <a:chExt cx="2532454" cy="1359416"/>
          </a:xfrm>
        </p:grpSpPr>
        <p:sp>
          <p:nvSpPr>
            <p:cNvPr id="51" name="Line 4">
              <a:extLst>
                <a:ext uri="{FF2B5EF4-FFF2-40B4-BE49-F238E27FC236}">
                  <a16:creationId xmlns:a16="http://schemas.microsoft.com/office/drawing/2014/main" xmlns="" id="{F52C9572-6B97-4E3C-83A7-F5A9DD2A670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267036" y="2276850"/>
              <a:ext cx="0" cy="800100"/>
            </a:xfrm>
            <a:prstGeom prst="line">
              <a:avLst/>
            </a:prstGeom>
            <a:noFill/>
            <a:ln w="57150">
              <a:solidFill>
                <a:srgbClr val="0000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grpSp>
          <p:nvGrpSpPr>
            <p:cNvPr id="57" name="Group 9">
              <a:extLst>
                <a:ext uri="{FF2B5EF4-FFF2-40B4-BE49-F238E27FC236}">
                  <a16:creationId xmlns:a16="http://schemas.microsoft.com/office/drawing/2014/main" xmlns="" id="{696628AE-DEE9-4683-943F-189BF9EC368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176634" y="2200040"/>
              <a:ext cx="468428" cy="412750"/>
              <a:chOff x="7632" y="10891"/>
              <a:chExt cx="1008" cy="698"/>
            </a:xfrm>
          </p:grpSpPr>
          <p:sp>
            <p:nvSpPr>
              <p:cNvPr id="58" name="Line 10">
                <a:extLst>
                  <a:ext uri="{FF2B5EF4-FFF2-40B4-BE49-F238E27FC236}">
                    <a16:creationId xmlns:a16="http://schemas.microsoft.com/office/drawing/2014/main" xmlns="" id="{878978F2-B62D-43E3-8F32-295F3815F54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7632" y="10894"/>
                <a:ext cx="0" cy="695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 type="triangle" w="sm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61" name="Line 11">
                <a:extLst>
                  <a:ext uri="{FF2B5EF4-FFF2-40B4-BE49-F238E27FC236}">
                    <a16:creationId xmlns:a16="http://schemas.microsoft.com/office/drawing/2014/main" xmlns="" id="{6154D3A7-3E4E-42E9-8E92-4B49FD9E3AB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7776" y="10894"/>
                <a:ext cx="0" cy="695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 type="triangle" w="sm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62" name="Line 12">
                <a:extLst>
                  <a:ext uri="{FF2B5EF4-FFF2-40B4-BE49-F238E27FC236}">
                    <a16:creationId xmlns:a16="http://schemas.microsoft.com/office/drawing/2014/main" xmlns="" id="{F7D7C092-EF4A-4678-AA58-194BDF0EB35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7920" y="10894"/>
                <a:ext cx="0" cy="695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 type="triangle" w="sm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63" name="Line 13">
                <a:extLst>
                  <a:ext uri="{FF2B5EF4-FFF2-40B4-BE49-F238E27FC236}">
                    <a16:creationId xmlns:a16="http://schemas.microsoft.com/office/drawing/2014/main" xmlns="" id="{36589BAA-204D-4F74-9883-A4D4EF38220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8064" y="10894"/>
                <a:ext cx="0" cy="695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 type="triangle" w="sm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41120" name="Line 14">
                <a:extLst>
                  <a:ext uri="{FF2B5EF4-FFF2-40B4-BE49-F238E27FC236}">
                    <a16:creationId xmlns:a16="http://schemas.microsoft.com/office/drawing/2014/main" xmlns="" id="{7D7A805F-F001-433C-8F29-A7FD3F6B52D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8208" y="10894"/>
                <a:ext cx="0" cy="695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 type="triangle" w="sm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41121" name="Line 15">
                <a:extLst>
                  <a:ext uri="{FF2B5EF4-FFF2-40B4-BE49-F238E27FC236}">
                    <a16:creationId xmlns:a16="http://schemas.microsoft.com/office/drawing/2014/main" xmlns="" id="{91D8B634-DE4F-49E0-BA27-3BEBB73BEE4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8352" y="10894"/>
                <a:ext cx="0" cy="695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 type="triangle" w="sm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41122" name="Line 16">
                <a:extLst>
                  <a:ext uri="{FF2B5EF4-FFF2-40B4-BE49-F238E27FC236}">
                    <a16:creationId xmlns:a16="http://schemas.microsoft.com/office/drawing/2014/main" xmlns="" id="{04CD4D0D-E4FB-4BE5-A5EF-27B7651E995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7632" y="10891"/>
                <a:ext cx="1008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41123" name="Line 17">
                <a:extLst>
                  <a:ext uri="{FF2B5EF4-FFF2-40B4-BE49-F238E27FC236}">
                    <a16:creationId xmlns:a16="http://schemas.microsoft.com/office/drawing/2014/main" xmlns="" id="{3670BC35-196C-4DB7-8ED2-76EDBBB46B3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8496" y="10894"/>
                <a:ext cx="0" cy="695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 type="triangle" w="sm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41124" name="Line 18">
                <a:extLst>
                  <a:ext uri="{FF2B5EF4-FFF2-40B4-BE49-F238E27FC236}">
                    <a16:creationId xmlns:a16="http://schemas.microsoft.com/office/drawing/2014/main" xmlns="" id="{21484402-C04A-4C41-8C7A-12FDF654B5D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8640" y="10894"/>
                <a:ext cx="0" cy="695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 type="triangle" w="sm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</p:grpSp>
        <p:grpSp>
          <p:nvGrpSpPr>
            <p:cNvPr id="41129" name="Groupe 41128">
              <a:extLst>
                <a:ext uri="{FF2B5EF4-FFF2-40B4-BE49-F238E27FC236}">
                  <a16:creationId xmlns:a16="http://schemas.microsoft.com/office/drawing/2014/main" xmlns="" id="{3F83FFC1-4402-47E7-9744-B2ACA8F4A49A}"/>
                </a:ext>
              </a:extLst>
            </p:cNvPr>
            <p:cNvGrpSpPr/>
            <p:nvPr/>
          </p:nvGrpSpPr>
          <p:grpSpPr>
            <a:xfrm>
              <a:off x="5629716" y="2618707"/>
              <a:ext cx="1169774" cy="940749"/>
              <a:chOff x="7131893" y="2751458"/>
              <a:chExt cx="1169774" cy="940749"/>
            </a:xfrm>
          </p:grpSpPr>
          <p:sp>
            <p:nvSpPr>
              <p:cNvPr id="81" name="Line 41">
                <a:extLst>
                  <a:ext uri="{FF2B5EF4-FFF2-40B4-BE49-F238E27FC236}">
                    <a16:creationId xmlns:a16="http://schemas.microsoft.com/office/drawing/2014/main" xmlns="" id="{53994E74-8408-48C8-9D41-C8DE6B9B425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4187949" flipV="1">
                <a:off x="7920667" y="2387920"/>
                <a:ext cx="0" cy="727075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82" name="Line 42">
                <a:extLst>
                  <a:ext uri="{FF2B5EF4-FFF2-40B4-BE49-F238E27FC236}">
                    <a16:creationId xmlns:a16="http://schemas.microsoft.com/office/drawing/2014/main" xmlns="" id="{E8104D53-3DBC-49AE-BD6E-F283AB516CE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4187949" flipV="1">
                <a:off x="7612257" y="2830022"/>
                <a:ext cx="188913" cy="201613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83" name="Line 43">
                <a:extLst>
                  <a:ext uri="{FF2B5EF4-FFF2-40B4-BE49-F238E27FC236}">
                    <a16:creationId xmlns:a16="http://schemas.microsoft.com/office/drawing/2014/main" xmlns="" id="{756B239C-FE1F-4145-AB6B-927FAC8F686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4187949" flipV="1">
                <a:off x="7495431" y="2735529"/>
                <a:ext cx="0" cy="727075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84" name="Line 45">
                <a:extLst>
                  <a:ext uri="{FF2B5EF4-FFF2-40B4-BE49-F238E27FC236}">
                    <a16:creationId xmlns:a16="http://schemas.microsoft.com/office/drawing/2014/main" xmlns="" id="{31E710E2-885E-47BE-B7FF-B9459C8A669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7412051">
                <a:off x="7938130" y="3328669"/>
                <a:ext cx="0" cy="727075"/>
              </a:xfrm>
              <a:prstGeom prst="line">
                <a:avLst/>
              </a:prstGeom>
              <a:noFill/>
              <a:ln w="76200" cmpd="dbl">
                <a:solidFill>
                  <a:srgbClr val="FF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85" name="Line 46">
                <a:extLst>
                  <a:ext uri="{FF2B5EF4-FFF2-40B4-BE49-F238E27FC236}">
                    <a16:creationId xmlns:a16="http://schemas.microsoft.com/office/drawing/2014/main" xmlns="" id="{388BC2AC-EF8B-44ED-9454-A4445B4DAF3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7412051">
                <a:off x="7629720" y="3412029"/>
                <a:ext cx="188913" cy="201613"/>
              </a:xfrm>
              <a:prstGeom prst="line">
                <a:avLst/>
              </a:prstGeom>
              <a:noFill/>
              <a:ln w="76200" cmpd="dbl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86" name="Line 47">
                <a:extLst>
                  <a:ext uri="{FF2B5EF4-FFF2-40B4-BE49-F238E27FC236}">
                    <a16:creationId xmlns:a16="http://schemas.microsoft.com/office/drawing/2014/main" xmlns="" id="{79DD5A8A-CB91-4D60-9A4F-5CE79D51A92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7412051">
                <a:off x="7512894" y="2981059"/>
                <a:ext cx="0" cy="727075"/>
              </a:xfrm>
              <a:prstGeom prst="line">
                <a:avLst/>
              </a:prstGeom>
              <a:noFill/>
              <a:ln w="76200" cmpd="dbl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</p:grpSp>
      </p:grpSp>
      <p:sp>
        <p:nvSpPr>
          <p:cNvPr id="89" name="AutoShape 6">
            <a:extLst>
              <a:ext uri="{FF2B5EF4-FFF2-40B4-BE49-F238E27FC236}">
                <a16:creationId xmlns:a16="http://schemas.microsoft.com/office/drawing/2014/main" xmlns="" id="{29D78CE7-CB99-4BA4-AD9E-789FCE6F3E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89582" y="3036324"/>
            <a:ext cx="117475" cy="117475"/>
          </a:xfrm>
          <a:prstGeom prst="flowChartOr">
            <a:avLst/>
          </a:prstGeom>
          <a:solidFill>
            <a:srgbClr val="008000"/>
          </a:solidFill>
          <a:ln w="12700">
            <a:solidFill>
              <a:srgbClr val="FFFFFF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grpSp>
        <p:nvGrpSpPr>
          <p:cNvPr id="78" name="Groupe 77"/>
          <p:cNvGrpSpPr/>
          <p:nvPr/>
        </p:nvGrpSpPr>
        <p:grpSpPr>
          <a:xfrm>
            <a:off x="4252801" y="4920744"/>
            <a:ext cx="3506814" cy="839552"/>
            <a:chOff x="4252801" y="4579884"/>
            <a:chExt cx="3506814" cy="839552"/>
          </a:xfrm>
        </p:grpSpPr>
        <p:sp>
          <p:nvSpPr>
            <p:cNvPr id="79" name="Rectangle 78">
              <a:extLst>
                <a:ext uri="{FF2B5EF4-FFF2-40B4-BE49-F238E27FC236}">
                  <a16:creationId xmlns:a16="http://schemas.microsoft.com/office/drawing/2014/main" xmlns="" id="{1778D0E4-40AF-4E7C-9D05-4AADA294E4FE}"/>
                </a:ext>
              </a:extLst>
            </p:cNvPr>
            <p:cNvSpPr/>
            <p:nvPr/>
          </p:nvSpPr>
          <p:spPr>
            <a:xfrm>
              <a:off x="4252801" y="4579884"/>
              <a:ext cx="1840997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just">
                <a:spcBef>
                  <a:spcPts val="120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tabLst>
                  <a:tab pos="90170" algn="l"/>
                  <a:tab pos="4231005" algn="l"/>
                </a:tabLst>
              </a:pPr>
              <a:r>
                <a:rPr lang="fr-FR" sz="2000" i="1" dirty="0"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x</a:t>
              </a:r>
              <a:r>
                <a:rPr lang="fr-FR" sz="2000" dirty="0">
                  <a:ea typeface="Times New Roman" panose="02020603050405020304" pitchFamily="18" charset="0"/>
                </a:rPr>
                <a:t> </a:t>
              </a:r>
              <a:r>
                <a:rPr lang="fr-FR" sz="2000" dirty="0">
                  <a:ea typeface="Times New Roman" panose="02020603050405020304" pitchFamily="18" charset="0"/>
                  <a:cs typeface="Arial" panose="020B0604020202020204" pitchFamily="34" charset="0"/>
                  <a:sym typeface="Symbol" panose="05050102010706020507" pitchFamily="18" charset="2"/>
                </a:rPr>
                <a:t> </a:t>
              </a:r>
              <a:r>
                <a:rPr lang="fr-FR" sz="2000" dirty="0" smtClean="0">
                  <a:ea typeface="Times New Roman" panose="02020603050405020304" pitchFamily="18" charset="0"/>
                </a:rPr>
                <a:t>[ 8 </a:t>
              </a:r>
              <a:r>
                <a:rPr lang="fr-FR" sz="2000" dirty="0">
                  <a:ea typeface="Times New Roman" panose="02020603050405020304" pitchFamily="18" charset="0"/>
                </a:rPr>
                <a:t>– </a:t>
              </a:r>
              <a:r>
                <a:rPr lang="fr-FR" sz="2000" i="1" dirty="0">
                  <a:latin typeface="Times New Roman" panose="02020603050405020304" pitchFamily="18" charset="0"/>
                  <a:ea typeface="Times New Roman" panose="02020603050405020304" pitchFamily="18" charset="0"/>
                </a:rPr>
                <a:t>l</a:t>
              </a:r>
              <a:r>
                <a:rPr lang="fr-FR" sz="2000" dirty="0">
                  <a:ea typeface="Times New Roman" panose="02020603050405020304" pitchFamily="18" charset="0"/>
                </a:rPr>
                <a:t> ; </a:t>
              </a:r>
              <a:r>
                <a:rPr lang="fr-FR" sz="2000" dirty="0" smtClean="0">
                  <a:ea typeface="Times New Roman" panose="02020603050405020304" pitchFamily="18" charset="0"/>
                </a:rPr>
                <a:t>8</a:t>
              </a:r>
              <a:r>
                <a:rPr lang="fr-FR" sz="2000" dirty="0" smtClean="0">
                  <a:ea typeface="Times New Roman" panose="02020603050405020304" pitchFamily="18" charset="0"/>
                </a:rPr>
                <a:t> [</a:t>
              </a:r>
              <a:endParaRPr lang="fr-FR" sz="2000" dirty="0"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80" name="Rectangle 79">
              <a:extLst>
                <a:ext uri="{FF2B5EF4-FFF2-40B4-BE49-F238E27FC236}">
                  <a16:creationId xmlns:a16="http://schemas.microsoft.com/office/drawing/2014/main" xmlns="" id="{3F5797C9-BFDE-47F5-A4C7-6949B56CE89A}"/>
                </a:ext>
              </a:extLst>
            </p:cNvPr>
            <p:cNvSpPr/>
            <p:nvPr/>
          </p:nvSpPr>
          <p:spPr>
            <a:xfrm>
              <a:off x="6241249" y="5019326"/>
              <a:ext cx="1518366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just">
                <a:spcBef>
                  <a:spcPts val="120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tabLst>
                  <a:tab pos="90170" algn="l"/>
                  <a:tab pos="4231005" algn="l"/>
                </a:tabLst>
              </a:pPr>
              <a:r>
                <a:rPr lang="fr-FR" sz="2000" i="1" dirty="0"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x</a:t>
              </a:r>
              <a:r>
                <a:rPr lang="fr-FR" sz="2000" dirty="0" smtClean="0">
                  <a:ea typeface="Times New Roman" panose="02020603050405020304" pitchFamily="18" charset="0"/>
                </a:rPr>
                <a:t> </a:t>
              </a:r>
              <a:r>
                <a:rPr lang="fr-FR" sz="2000" dirty="0">
                  <a:ea typeface="Times New Roman" panose="02020603050405020304" pitchFamily="18" charset="0"/>
                  <a:cs typeface="Arial" panose="020B0604020202020204" pitchFamily="34" charset="0"/>
                  <a:sym typeface="Symbol" panose="05050102010706020507" pitchFamily="18" charset="2"/>
                </a:rPr>
                <a:t> </a:t>
              </a:r>
              <a:r>
                <a:rPr lang="fr-FR" sz="2000" dirty="0">
                  <a:ea typeface="Times New Roman" panose="02020603050405020304" pitchFamily="18" charset="0"/>
                </a:rPr>
                <a:t>[ </a:t>
              </a:r>
              <a:r>
                <a:rPr lang="fr-FR" sz="2000" dirty="0" smtClean="0">
                  <a:ea typeface="Times New Roman" panose="02020603050405020304" pitchFamily="18" charset="0"/>
                </a:rPr>
                <a:t>4</a:t>
              </a:r>
              <a:r>
                <a:rPr lang="fr-FR" sz="2000" dirty="0">
                  <a:ea typeface="Times New Roman" panose="02020603050405020304" pitchFamily="18" charset="0"/>
                </a:rPr>
                <a:t> ; </a:t>
              </a:r>
              <a:r>
                <a:rPr lang="fr-FR" sz="2000" dirty="0" smtClean="0">
                  <a:ea typeface="Times New Roman" panose="02020603050405020304" pitchFamily="18" charset="0"/>
                </a:rPr>
                <a:t>8 </a:t>
              </a:r>
              <a:r>
                <a:rPr lang="fr-FR" sz="2000" dirty="0">
                  <a:ea typeface="Times New Roman" panose="02020603050405020304" pitchFamily="18" charset="0"/>
                </a:rPr>
                <a:t>[</a:t>
              </a:r>
              <a:endParaRPr lang="fr-FR" sz="2000" dirty="0"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87" name="Forme libre : forme 41130">
              <a:extLst>
                <a:ext uri="{FF2B5EF4-FFF2-40B4-BE49-F238E27FC236}">
                  <a16:creationId xmlns:a16="http://schemas.microsoft.com/office/drawing/2014/main" xmlns="" id="{E72A5DE5-E450-4FC8-A6AC-FE6DD2DDC88C}"/>
                </a:ext>
              </a:extLst>
            </p:cNvPr>
            <p:cNvSpPr/>
            <p:nvPr/>
          </p:nvSpPr>
          <p:spPr bwMode="auto">
            <a:xfrm>
              <a:off x="5748127" y="5003807"/>
              <a:ext cx="493122" cy="224286"/>
            </a:xfrm>
            <a:custGeom>
              <a:avLst/>
              <a:gdLst>
                <a:gd name="connsiteX0" fmla="*/ 0 w 224287"/>
                <a:gd name="connsiteY0" fmla="*/ 0 h 224286"/>
                <a:gd name="connsiteX1" fmla="*/ 0 w 224287"/>
                <a:gd name="connsiteY1" fmla="*/ 224286 h 224286"/>
                <a:gd name="connsiteX2" fmla="*/ 224287 w 224287"/>
                <a:gd name="connsiteY2" fmla="*/ 224286 h 2242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24287" h="224286">
                  <a:moveTo>
                    <a:pt x="0" y="0"/>
                  </a:moveTo>
                  <a:lnTo>
                    <a:pt x="0" y="224286"/>
                  </a:lnTo>
                  <a:lnTo>
                    <a:pt x="224287" y="224286"/>
                  </a:lnTo>
                </a:path>
              </a:pathLst>
            </a:cu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80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82687319"/>
      </p:ext>
    </p:extLst>
  </p:cSld>
  <p:clrMapOvr>
    <a:masterClrMapping/>
  </p:clrMapOvr>
  <p:transition spd="med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41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42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000"/>
                            </p:stCondLst>
                            <p:childTnLst>
                              <p:par>
                                <p:cTn id="1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0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75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455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7050"/>
                            </p:stCondLst>
                            <p:childTnLst>
                              <p:par>
                                <p:cTn id="33" presetID="3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149" grpId="0" autoUpdateAnimBg="0"/>
      <p:bldP spid="67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5" name="Rectangle 15">
            <a:extLst>
              <a:ext uri="{FF2B5EF4-FFF2-40B4-BE49-F238E27FC236}">
                <a16:creationId xmlns:a16="http://schemas.microsoft.com/office/drawing/2014/main" xmlns="" id="{77D8821B-246E-4EBD-B1E4-2E7CB34DB7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68434" y="152400"/>
            <a:ext cx="737556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marL="342900" indent="-3429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>
              <a:spcBef>
                <a:spcPct val="20000"/>
              </a:spcBef>
              <a:buClr>
                <a:schemeClr val="hlink"/>
              </a:buClr>
              <a:buSzPct val="50000"/>
              <a:buFont typeface="Monotype Sorts" pitchFamily="2" charset="2"/>
              <a:buNone/>
            </a:pPr>
            <a:r>
              <a:rPr kumimoji="1" lang="fr-FR" altLang="fr-FR" sz="2800" dirty="0"/>
              <a:t>RDM : EDC – axe de micro moteur</a:t>
            </a:r>
          </a:p>
        </p:txBody>
      </p:sp>
      <p:sp>
        <p:nvSpPr>
          <p:cNvPr id="41149" name="Rectangle 189">
            <a:extLst>
              <a:ext uri="{FF2B5EF4-FFF2-40B4-BE49-F238E27FC236}">
                <a16:creationId xmlns:a16="http://schemas.microsoft.com/office/drawing/2014/main" xmlns="" id="{D55629CC-4493-461F-9429-A9E9F95DA3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500" y="587375"/>
            <a:ext cx="9080500" cy="554038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fr-FR" altLang="fr-FR" sz="2800" dirty="0">
                <a:solidFill>
                  <a:srgbClr val="5A6D76"/>
                </a:solidFill>
                <a:cs typeface="Times New Roman" panose="02020603050405020304" pitchFamily="18" charset="0"/>
              </a:rPr>
              <a:t>Modèle 2 – Tronçon II (avec symétrie)</a:t>
            </a:r>
          </a:p>
        </p:txBody>
      </p:sp>
      <p:grpSp>
        <p:nvGrpSpPr>
          <p:cNvPr id="33" name="Group 227">
            <a:extLst>
              <a:ext uri="{FF2B5EF4-FFF2-40B4-BE49-F238E27FC236}">
                <a16:creationId xmlns:a16="http://schemas.microsoft.com/office/drawing/2014/main" xmlns="" id="{4BF47881-C6C7-4B41-93DD-494A11E0FAC2}"/>
              </a:ext>
            </a:extLst>
          </p:cNvPr>
          <p:cNvGrpSpPr>
            <a:grpSpLocks/>
          </p:cNvGrpSpPr>
          <p:nvPr/>
        </p:nvGrpSpPr>
        <p:grpSpPr bwMode="auto">
          <a:xfrm>
            <a:off x="3765495" y="1281183"/>
            <a:ext cx="5208826" cy="5427663"/>
            <a:chOff x="2009" y="1431"/>
            <a:chExt cx="3629" cy="3419"/>
          </a:xfrm>
        </p:grpSpPr>
        <p:sp>
          <p:nvSpPr>
            <p:cNvPr id="34" name="Rectangle 228">
              <a:extLst>
                <a:ext uri="{FF2B5EF4-FFF2-40B4-BE49-F238E27FC236}">
                  <a16:creationId xmlns:a16="http://schemas.microsoft.com/office/drawing/2014/main" xmlns="" id="{7E57BDEA-0F67-49D4-8D9D-BC0E0134775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09" y="1446"/>
              <a:ext cx="3629" cy="3404"/>
            </a:xfrm>
            <a:prstGeom prst="rect">
              <a:avLst/>
            </a:prstGeom>
            <a:pattFill prst="lgGrid">
              <a:fgClr>
                <a:schemeClr val="bg1">
                  <a:lumMod val="95000"/>
                </a:schemeClr>
              </a:fgClr>
              <a:bgClr>
                <a:schemeClr val="bg1"/>
              </a:bgClr>
            </a:pattFill>
            <a:ln w="317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 altLang="fr-FR" sz="1800" b="0"/>
            </a:p>
          </p:txBody>
        </p:sp>
        <p:grpSp>
          <p:nvGrpSpPr>
            <p:cNvPr id="35" name="Group 229">
              <a:extLst>
                <a:ext uri="{FF2B5EF4-FFF2-40B4-BE49-F238E27FC236}">
                  <a16:creationId xmlns:a16="http://schemas.microsoft.com/office/drawing/2014/main" xmlns="" id="{FC7FD569-524C-4F06-8C31-5F561BAE914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009" y="1448"/>
              <a:ext cx="1681" cy="122"/>
              <a:chOff x="1476" y="1488"/>
              <a:chExt cx="1860" cy="108"/>
            </a:xfrm>
          </p:grpSpPr>
          <p:pic>
            <p:nvPicPr>
              <p:cNvPr id="41" name="Picture 230">
                <a:extLst>
                  <a:ext uri="{FF2B5EF4-FFF2-40B4-BE49-F238E27FC236}">
                    <a16:creationId xmlns:a16="http://schemas.microsoft.com/office/drawing/2014/main" xmlns="" id="{FB0F71AC-F58C-4C3A-A243-501CC459AE90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976" y="1488"/>
                <a:ext cx="360" cy="10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42" name="Picture 231">
                <a:extLst>
                  <a:ext uri="{FF2B5EF4-FFF2-40B4-BE49-F238E27FC236}">
                    <a16:creationId xmlns:a16="http://schemas.microsoft.com/office/drawing/2014/main" xmlns="" id="{2B8CF735-D3F2-4B5D-A5D5-A7E1C190F008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476" y="1488"/>
                <a:ext cx="1507" cy="10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sp>
          <p:nvSpPr>
            <p:cNvPr id="37" name="Text Box 235">
              <a:extLst>
                <a:ext uri="{FF2B5EF4-FFF2-40B4-BE49-F238E27FC236}">
                  <a16:creationId xmlns:a16="http://schemas.microsoft.com/office/drawing/2014/main" xmlns="" id="{00631C4F-8096-4628-9B89-4631BE9DE2E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09" y="1431"/>
              <a:ext cx="1295" cy="1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969696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algn="l">
                <a:tabLst>
                  <a:tab pos="108108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algn="l">
                <a:tabLst>
                  <a:tab pos="108108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algn="l">
                <a:tabLst>
                  <a:tab pos="108108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algn="l">
                <a:tabLst>
                  <a:tab pos="108108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algn="l">
                <a:tabLst>
                  <a:tab pos="108108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tabLst>
                  <a:tab pos="108108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tabLst>
                  <a:tab pos="108108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tabLst>
                  <a:tab pos="108108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tabLst>
                  <a:tab pos="108108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just"/>
              <a:r>
                <a:rPr lang="fr-FR" altLang="fr-FR" sz="800" dirty="0">
                  <a:latin typeface="Verdana" panose="020B0604030504040204" pitchFamily="34" charset="0"/>
                </a:rPr>
                <a:t>Axe de micro moteur</a:t>
              </a:r>
            </a:p>
          </p:txBody>
        </p:sp>
      </p:grpSp>
      <p:sp>
        <p:nvSpPr>
          <p:cNvPr id="8" name="Rectangle 2">
            <a:extLst>
              <a:ext uri="{FF2B5EF4-FFF2-40B4-BE49-F238E27FC236}">
                <a16:creationId xmlns:a16="http://schemas.microsoft.com/office/drawing/2014/main" xmlns="" id="{7C0BFDBC-0E69-4373-8BCF-5699B6DDCA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55481" y="2622495"/>
            <a:ext cx="3794125" cy="914400"/>
          </a:xfrm>
          <a:prstGeom prst="rect">
            <a:avLst/>
          </a:prstGeom>
          <a:gradFill rotWithShape="0">
            <a:gsLst>
              <a:gs pos="0">
                <a:srgbClr val="969696"/>
              </a:gs>
              <a:gs pos="50000">
                <a:srgbClr val="FFFFFF"/>
              </a:gs>
              <a:gs pos="100000">
                <a:srgbClr val="969696"/>
              </a:gs>
            </a:gsLst>
            <a:lin ang="5400000" scaled="1"/>
          </a:gra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9" name="Line 3">
            <a:extLst>
              <a:ext uri="{FF2B5EF4-FFF2-40B4-BE49-F238E27FC236}">
                <a16:creationId xmlns:a16="http://schemas.microsoft.com/office/drawing/2014/main" xmlns="" id="{B1BC0563-CA36-4631-8AD4-882BF2328A0C}"/>
              </a:ext>
            </a:extLst>
          </p:cNvPr>
          <p:cNvSpPr>
            <a:spLocks noChangeShapeType="1"/>
          </p:cNvSpPr>
          <p:nvPr/>
        </p:nvSpPr>
        <p:spPr bwMode="auto">
          <a:xfrm>
            <a:off x="5239136" y="3090498"/>
            <a:ext cx="0" cy="684147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53" name="Line 5">
            <a:extLst>
              <a:ext uri="{FF2B5EF4-FFF2-40B4-BE49-F238E27FC236}">
                <a16:creationId xmlns:a16="http://schemas.microsoft.com/office/drawing/2014/main" xmlns="" id="{1069C041-D2F5-4831-8020-BEC9DE84197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036070" y="2301081"/>
            <a:ext cx="0" cy="800100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41125" name="Oval 19">
            <a:extLst>
              <a:ext uri="{FF2B5EF4-FFF2-40B4-BE49-F238E27FC236}">
                <a16:creationId xmlns:a16="http://schemas.microsoft.com/office/drawing/2014/main" xmlns="" id="{4615CBAF-3C75-4FB6-904E-2EF29DF5D7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37892" y="2987482"/>
            <a:ext cx="273050" cy="203200"/>
          </a:xfrm>
          <a:prstGeom prst="ellipse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fr-FR" altLang="fr-FR" sz="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E</a:t>
            </a:r>
            <a:endParaRPr kumimoji="0" lang="fr-FR" altLang="fr-F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1127" name="Oval 21">
            <a:extLst>
              <a:ext uri="{FF2B5EF4-FFF2-40B4-BE49-F238E27FC236}">
                <a16:creationId xmlns:a16="http://schemas.microsoft.com/office/drawing/2014/main" xmlns="" id="{EDE8C025-4544-48D5-B00F-C8C8298ED5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49857" y="2987482"/>
            <a:ext cx="273050" cy="193675"/>
          </a:xfrm>
          <a:prstGeom prst="ellipse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fr-FR" altLang="fr-FR" sz="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D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1128" name="Line 22">
            <a:extLst>
              <a:ext uri="{FF2B5EF4-FFF2-40B4-BE49-F238E27FC236}">
                <a16:creationId xmlns:a16="http://schemas.microsoft.com/office/drawing/2014/main" xmlns="" id="{F41B0D07-6307-4751-9652-E1B9550A0DC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264760" y="3090498"/>
            <a:ext cx="3771310" cy="0"/>
          </a:xfrm>
          <a:prstGeom prst="line">
            <a:avLst/>
          </a:prstGeom>
          <a:noFill/>
          <a:ln w="12700">
            <a:solidFill>
              <a:srgbClr val="008000"/>
            </a:solidFill>
            <a:prstDash val="lgDashDot"/>
            <a:round/>
            <a:headEnd/>
            <a:tailEnd type="none" w="sm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56" name="AutoShape 8">
            <a:extLst>
              <a:ext uri="{FF2B5EF4-FFF2-40B4-BE49-F238E27FC236}">
                <a16:creationId xmlns:a16="http://schemas.microsoft.com/office/drawing/2014/main" xmlns="" id="{50229487-F809-4F34-8570-0D859BA5BB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82930" y="3030345"/>
            <a:ext cx="117475" cy="117475"/>
          </a:xfrm>
          <a:prstGeom prst="flowChartOr">
            <a:avLst/>
          </a:prstGeom>
          <a:solidFill>
            <a:srgbClr val="000000"/>
          </a:solidFill>
          <a:ln w="12700">
            <a:solidFill>
              <a:srgbClr val="FFFFFF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76" name="Rectangle 85">
            <a:extLst>
              <a:ext uri="{FF2B5EF4-FFF2-40B4-BE49-F238E27FC236}">
                <a16:creationId xmlns:a16="http://schemas.microsoft.com/office/drawing/2014/main" xmlns="" id="{B3DBB722-0C23-47D0-986C-45507976C8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48785" y="2079692"/>
            <a:ext cx="2245162" cy="1522178"/>
          </a:xfrm>
          <a:prstGeom prst="rect">
            <a:avLst/>
          </a:prstGeom>
          <a:pattFill prst="lgGrid">
            <a:fgClr>
              <a:schemeClr val="bg1">
                <a:lumMod val="95000"/>
              </a:schemeClr>
            </a:fgClr>
            <a:bgClr>
              <a:schemeClr val="bg1"/>
            </a:bgClr>
          </a:pattFill>
          <a:ln w="31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 sz="1800" b="0"/>
          </a:p>
        </p:txBody>
      </p:sp>
      <p:sp>
        <p:nvSpPr>
          <p:cNvPr id="88" name="Rectangle 85">
            <a:extLst>
              <a:ext uri="{FF2B5EF4-FFF2-40B4-BE49-F238E27FC236}">
                <a16:creationId xmlns:a16="http://schemas.microsoft.com/office/drawing/2014/main" xmlns="" id="{94CE17E3-F4AB-4F29-910D-E6A0DDB088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19646" y="2068268"/>
            <a:ext cx="837611" cy="1553268"/>
          </a:xfrm>
          <a:prstGeom prst="rect">
            <a:avLst/>
          </a:prstGeom>
          <a:solidFill>
            <a:schemeClr val="bg1">
              <a:alpha val="90000"/>
            </a:schemeClr>
          </a:solidFill>
          <a:ln>
            <a:noFill/>
          </a:ln>
          <a:effectLst/>
        </p:spPr>
        <p:txBody>
          <a:bodyPr wrap="square" lIns="36000" tIns="36000" rIns="36000" bIns="36000" anchor="ctr">
            <a:spAutoFit/>
          </a:bodyPr>
          <a:lstStyle/>
          <a:p>
            <a:endParaRPr lang="fr-FR"/>
          </a:p>
        </p:txBody>
      </p:sp>
      <p:sp>
        <p:nvSpPr>
          <p:cNvPr id="90" name="Line 81">
            <a:extLst>
              <a:ext uri="{FF2B5EF4-FFF2-40B4-BE49-F238E27FC236}">
                <a16:creationId xmlns:a16="http://schemas.microsoft.com/office/drawing/2014/main" xmlns="" id="{D82A830F-DB67-49DA-BF92-F294F622E973}"/>
              </a:ext>
            </a:extLst>
          </p:cNvPr>
          <p:cNvSpPr>
            <a:spLocks noChangeShapeType="1"/>
          </p:cNvSpPr>
          <p:nvPr/>
        </p:nvSpPr>
        <p:spPr bwMode="auto">
          <a:xfrm>
            <a:off x="4255481" y="3536895"/>
            <a:ext cx="0" cy="165873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grpSp>
        <p:nvGrpSpPr>
          <p:cNvPr id="3" name="Groupe 2"/>
          <p:cNvGrpSpPr/>
          <p:nvPr/>
        </p:nvGrpSpPr>
        <p:grpSpPr>
          <a:xfrm>
            <a:off x="4252801" y="3536894"/>
            <a:ext cx="1060248" cy="1206558"/>
            <a:chOff x="4252801" y="3536894"/>
            <a:chExt cx="1060248" cy="1206558"/>
          </a:xfrm>
        </p:grpSpPr>
        <p:sp>
          <p:nvSpPr>
            <p:cNvPr id="91" name="Line 82">
              <a:extLst>
                <a:ext uri="{FF2B5EF4-FFF2-40B4-BE49-F238E27FC236}">
                  <a16:creationId xmlns:a16="http://schemas.microsoft.com/office/drawing/2014/main" xmlns="" id="{7E39F813-D601-482D-A758-AC24B90F67F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310471" y="3536894"/>
              <a:ext cx="2578" cy="1206558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92" name="Line 83">
              <a:extLst>
                <a:ext uri="{FF2B5EF4-FFF2-40B4-BE49-F238E27FC236}">
                  <a16:creationId xmlns:a16="http://schemas.microsoft.com/office/drawing/2014/main" xmlns="" id="{E1C1A8E4-F1B7-4CA9-83A2-752FFFE9F12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52801" y="4596373"/>
              <a:ext cx="1057670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 type="oval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93" name="Text Box 84">
              <a:extLst>
                <a:ext uri="{FF2B5EF4-FFF2-40B4-BE49-F238E27FC236}">
                  <a16:creationId xmlns:a16="http://schemas.microsoft.com/office/drawing/2014/main" xmlns="" id="{FC4234EF-85CD-45C9-9F4D-62A53998C70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79974" y="4424528"/>
              <a:ext cx="739333" cy="318924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txBody>
            <a:bodyPr wrap="square" lIns="36000" tIns="36000" rIns="36000" bIns="36000">
              <a:spAutoFit/>
            </a:bodyPr>
            <a:lstStyle>
              <a:lvl1pPr algn="l">
                <a:tabLst>
                  <a:tab pos="37465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algn="l">
                <a:tabLst>
                  <a:tab pos="37465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algn="l">
                <a:tabLst>
                  <a:tab pos="37465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algn="l">
                <a:tabLst>
                  <a:tab pos="37465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algn="l">
                <a:tabLst>
                  <a:tab pos="37465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tabLst>
                  <a:tab pos="37465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tabLst>
                  <a:tab pos="37465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tabLst>
                  <a:tab pos="37465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tabLst>
                  <a:tab pos="37465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fr-FR" altLang="fr-FR" sz="1600" i="1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x</a:t>
              </a:r>
              <a:r>
                <a:rPr lang="fr-FR" altLang="fr-FR" sz="1600" b="0" dirty="0" smtClean="0">
                  <a:solidFill>
                    <a:schemeClr val="bg1"/>
                  </a:solidFill>
                </a:rPr>
                <a:t> = 4,5</a:t>
              </a:r>
              <a:endParaRPr lang="fr-FR" altLang="fr-FR" sz="1600" b="0" dirty="0">
                <a:solidFill>
                  <a:schemeClr val="bg1"/>
                </a:solidFill>
              </a:endParaRPr>
            </a:p>
          </p:txBody>
        </p:sp>
      </p:grpSp>
      <p:sp>
        <p:nvSpPr>
          <p:cNvPr id="41130" name="Rectangle 41129">
            <a:extLst>
              <a:ext uri="{FF2B5EF4-FFF2-40B4-BE49-F238E27FC236}">
                <a16:creationId xmlns:a16="http://schemas.microsoft.com/office/drawing/2014/main" xmlns="" id="{1778D0E4-40AF-4E7C-9D05-4AADA294E4FE}"/>
              </a:ext>
            </a:extLst>
          </p:cNvPr>
          <p:cNvSpPr/>
          <p:nvPr/>
        </p:nvSpPr>
        <p:spPr>
          <a:xfrm>
            <a:off x="4252801" y="5546633"/>
            <a:ext cx="239306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000"/>
              <a:tabLst>
                <a:tab pos="90170" algn="l"/>
                <a:tab pos="4231005" algn="l"/>
              </a:tabLst>
            </a:pPr>
            <a:r>
              <a:rPr lang="fr-FR" sz="20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fr-FR" sz="2000" dirty="0" smtClean="0">
                <a:ea typeface="Times New Roman" panose="02020603050405020304" pitchFamily="18" charset="0"/>
              </a:rPr>
              <a:t> </a:t>
            </a:r>
            <a:r>
              <a:rPr lang="fr-FR" sz="2000" dirty="0">
                <a:ea typeface="Times New Roman" panose="02020603050405020304" pitchFamily="18" charset="0"/>
                <a:cs typeface="Arial" panose="020B0604020202020204" pitchFamily="34" charset="0"/>
                <a:sym typeface="Symbol" panose="05050102010706020507" pitchFamily="18" charset="2"/>
              </a:rPr>
              <a:t> </a:t>
            </a:r>
            <a:r>
              <a:rPr lang="fr-FR" sz="2000" dirty="0">
                <a:ea typeface="Times New Roman" panose="02020603050405020304" pitchFamily="18" charset="0"/>
              </a:rPr>
              <a:t>[ 8 – </a:t>
            </a:r>
            <a:r>
              <a:rPr lang="fr-FR" sz="20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l </a:t>
            </a:r>
            <a:r>
              <a:rPr lang="fr-FR" sz="2000" dirty="0">
                <a:ea typeface="Times New Roman" panose="02020603050405020304" pitchFamily="18" charset="0"/>
              </a:rPr>
              <a:t>; 8 [</a:t>
            </a:r>
            <a:endParaRPr lang="fr-FR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01" name="Rectangle 100">
            <a:extLst>
              <a:ext uri="{FF2B5EF4-FFF2-40B4-BE49-F238E27FC236}">
                <a16:creationId xmlns:a16="http://schemas.microsoft.com/office/drawing/2014/main" xmlns="" id="{3F5797C9-BFDE-47F5-A4C7-6949B56CE89A}"/>
              </a:ext>
            </a:extLst>
          </p:cNvPr>
          <p:cNvSpPr/>
          <p:nvPr/>
        </p:nvSpPr>
        <p:spPr>
          <a:xfrm>
            <a:off x="6241249" y="5986075"/>
            <a:ext cx="151836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000"/>
              <a:tabLst>
                <a:tab pos="90170" algn="l"/>
                <a:tab pos="4231005" algn="l"/>
              </a:tabLst>
            </a:pPr>
            <a:r>
              <a:rPr lang="fr-FR" sz="20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fr-FR" sz="2000" dirty="0" smtClean="0">
                <a:ea typeface="Times New Roman" panose="02020603050405020304" pitchFamily="18" charset="0"/>
              </a:rPr>
              <a:t> </a:t>
            </a:r>
            <a:r>
              <a:rPr lang="fr-FR" sz="2000" dirty="0">
                <a:ea typeface="Times New Roman" panose="02020603050405020304" pitchFamily="18" charset="0"/>
                <a:cs typeface="Arial" panose="020B0604020202020204" pitchFamily="34" charset="0"/>
                <a:sym typeface="Symbol" panose="05050102010706020507" pitchFamily="18" charset="2"/>
              </a:rPr>
              <a:t> </a:t>
            </a:r>
            <a:r>
              <a:rPr lang="fr-FR" sz="2000" dirty="0">
                <a:ea typeface="Times New Roman" panose="02020603050405020304" pitchFamily="18" charset="0"/>
              </a:rPr>
              <a:t>[ 4 ; 8 [</a:t>
            </a:r>
            <a:endParaRPr lang="fr-FR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1131" name="Forme libre : forme 41130">
            <a:extLst>
              <a:ext uri="{FF2B5EF4-FFF2-40B4-BE49-F238E27FC236}">
                <a16:creationId xmlns:a16="http://schemas.microsoft.com/office/drawing/2014/main" xmlns="" id="{E72A5DE5-E450-4FC8-A6AC-FE6DD2DDC88C}"/>
              </a:ext>
            </a:extLst>
          </p:cNvPr>
          <p:cNvSpPr/>
          <p:nvPr/>
        </p:nvSpPr>
        <p:spPr bwMode="auto">
          <a:xfrm>
            <a:off x="5748127" y="5970556"/>
            <a:ext cx="493122" cy="224286"/>
          </a:xfrm>
          <a:custGeom>
            <a:avLst/>
            <a:gdLst>
              <a:gd name="connsiteX0" fmla="*/ 0 w 224287"/>
              <a:gd name="connsiteY0" fmla="*/ 0 h 224286"/>
              <a:gd name="connsiteX1" fmla="*/ 0 w 224287"/>
              <a:gd name="connsiteY1" fmla="*/ 224286 h 224286"/>
              <a:gd name="connsiteX2" fmla="*/ 224287 w 224287"/>
              <a:gd name="connsiteY2" fmla="*/ 224286 h 2242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24287" h="224286">
                <a:moveTo>
                  <a:pt x="0" y="0"/>
                </a:moveTo>
                <a:lnTo>
                  <a:pt x="0" y="224286"/>
                </a:lnTo>
                <a:lnTo>
                  <a:pt x="224287" y="224286"/>
                </a:lnTo>
              </a:path>
            </a:pathLst>
          </a:cu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8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4" name="AutoShape 6">
            <a:extLst>
              <a:ext uri="{FF2B5EF4-FFF2-40B4-BE49-F238E27FC236}">
                <a16:creationId xmlns:a16="http://schemas.microsoft.com/office/drawing/2014/main" xmlns="" id="{3A48B380-9FB0-4C30-96B2-B667BEE791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07855" y="3030345"/>
            <a:ext cx="117475" cy="117475"/>
          </a:xfrm>
          <a:prstGeom prst="flowChartOr">
            <a:avLst/>
          </a:prstGeom>
          <a:solidFill>
            <a:srgbClr val="000000"/>
          </a:solidFill>
          <a:ln w="12700">
            <a:solidFill>
              <a:srgbClr val="FFFFFF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59" name="Line 81">
            <a:extLst>
              <a:ext uri="{FF2B5EF4-FFF2-40B4-BE49-F238E27FC236}">
                <a16:creationId xmlns:a16="http://schemas.microsoft.com/office/drawing/2014/main" xmlns="" id="{ED14C6B1-1155-49CA-B212-A5D59C8564E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264760" y="1847491"/>
            <a:ext cx="0" cy="765299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64" name="Line 83">
            <a:extLst>
              <a:ext uri="{FF2B5EF4-FFF2-40B4-BE49-F238E27FC236}">
                <a16:creationId xmlns:a16="http://schemas.microsoft.com/office/drawing/2014/main" xmlns="" id="{9CB88C95-D3E9-4849-B9CD-AE224CDA1A0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269119" y="2048600"/>
            <a:ext cx="900797" cy="134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 type="stealth" w="med" len="lg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65" name="Text Box 84">
            <a:extLst>
              <a:ext uri="{FF2B5EF4-FFF2-40B4-BE49-F238E27FC236}">
                <a16:creationId xmlns:a16="http://schemas.microsoft.com/office/drawing/2014/main" xmlns="" id="{A72813C9-01DD-4DAF-B07C-76E48D988B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10813" y="1887433"/>
            <a:ext cx="246063" cy="3189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txBody>
          <a:bodyPr wrap="square" lIns="36000" tIns="36000" rIns="36000" bIns="36000">
            <a:spAutoFit/>
          </a:bodyPr>
          <a:lstStyle>
            <a:lvl1pPr algn="l">
              <a:tabLst>
                <a:tab pos="3746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>
              <a:tabLst>
                <a:tab pos="3746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tabLst>
                <a:tab pos="3746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3746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3746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746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746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746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746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fr-FR" altLang="fr-FR" sz="1600" b="0" dirty="0"/>
              <a:t>4</a:t>
            </a:r>
          </a:p>
        </p:txBody>
      </p:sp>
      <p:sp>
        <p:nvSpPr>
          <p:cNvPr id="66" name="Oval 21">
            <a:extLst>
              <a:ext uri="{FF2B5EF4-FFF2-40B4-BE49-F238E27FC236}">
                <a16:creationId xmlns:a16="http://schemas.microsoft.com/office/drawing/2014/main" xmlns="" id="{854366CA-709C-4432-B92C-77F587E96A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45334" y="3146014"/>
            <a:ext cx="266862" cy="278414"/>
          </a:xfrm>
          <a:prstGeom prst="ellipse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fr-FR" altLang="fr-FR" sz="14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Arial" panose="020B0604020202020204" pitchFamily="34" charset="0"/>
              </a:rPr>
              <a:t>G</a:t>
            </a:r>
            <a:endParaRPr kumimoji="0" lang="fr-FR" altLang="fr-FR" sz="1400" b="0" i="0" u="none" strike="noStrike" cap="none" normalizeH="0" baseline="0" dirty="0">
              <a:ln>
                <a:noFill/>
              </a:ln>
              <a:solidFill>
                <a:srgbClr val="00800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7" name="Text Box 13">
            <a:extLst>
              <a:ext uri="{FF2B5EF4-FFF2-40B4-BE49-F238E27FC236}">
                <a16:creationId xmlns:a16="http://schemas.microsoft.com/office/drawing/2014/main" xmlns="" id="{46309487-37DA-470E-83C4-9576D74343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499" y="1442869"/>
            <a:ext cx="3078949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6969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tabLst>
                <a:tab pos="10810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>
              <a:tabLst>
                <a:tab pos="10810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tabLst>
                <a:tab pos="10810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810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810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810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810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810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810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fr-FR" altLang="fr-FR" sz="2000" b="0" dirty="0" smtClean="0">
                <a:cs typeface="Times New Roman" panose="02020603050405020304" pitchFamily="18" charset="0"/>
              </a:rPr>
              <a:t>Regardons l’action </a:t>
            </a:r>
            <a:r>
              <a:rPr lang="fr-FR" altLang="fr-FR" sz="2000" b="0" dirty="0">
                <a:cs typeface="Times New Roman" panose="02020603050405020304" pitchFamily="18" charset="0"/>
              </a:rPr>
              <a:t>mécanique </a:t>
            </a:r>
            <a:r>
              <a:rPr lang="fr-FR" altLang="fr-FR" sz="2000" b="0" dirty="0" smtClean="0">
                <a:cs typeface="Times New Roman" panose="02020603050405020304" pitchFamily="18" charset="0"/>
              </a:rPr>
              <a:t>repartie (action </a:t>
            </a:r>
            <a:r>
              <a:rPr lang="fr-FR" altLang="fr-FR" sz="2000" b="0" dirty="0">
                <a:cs typeface="Times New Roman" panose="02020603050405020304" pitchFamily="18" charset="0"/>
              </a:rPr>
              <a:t>de </a:t>
            </a:r>
            <a:r>
              <a:rPr lang="fr-FR" altLang="fr-FR" sz="2000" dirty="0">
                <a:cs typeface="Times New Roman" panose="02020603050405020304" pitchFamily="18" charset="0"/>
              </a:rPr>
              <a:t>4</a:t>
            </a:r>
            <a:r>
              <a:rPr lang="fr-FR" altLang="fr-FR" sz="2000" b="0" dirty="0">
                <a:cs typeface="Times New Roman" panose="02020603050405020304" pitchFamily="18" charset="0"/>
              </a:rPr>
              <a:t> / </a:t>
            </a:r>
            <a:r>
              <a:rPr lang="fr-FR" altLang="fr-FR" sz="2000" dirty="0">
                <a:cs typeface="Times New Roman" panose="02020603050405020304" pitchFamily="18" charset="0"/>
              </a:rPr>
              <a:t>7</a:t>
            </a:r>
            <a:r>
              <a:rPr lang="fr-FR" altLang="fr-FR" sz="2000" b="0" dirty="0" smtClean="0">
                <a:cs typeface="Times New Roman" panose="02020603050405020304" pitchFamily="18" charset="0"/>
              </a:rPr>
              <a:t>)</a:t>
            </a:r>
            <a:endParaRPr lang="fr-FR" altLang="fr-FR" sz="2000" b="0" dirty="0">
              <a:cs typeface="Times New Roman" panose="02020603050405020304" pitchFamily="18" charset="0"/>
            </a:endParaRPr>
          </a:p>
        </p:txBody>
      </p:sp>
      <p:sp>
        <p:nvSpPr>
          <p:cNvPr id="55" name="AutoShape 7">
            <a:extLst>
              <a:ext uri="{FF2B5EF4-FFF2-40B4-BE49-F238E27FC236}">
                <a16:creationId xmlns:a16="http://schemas.microsoft.com/office/drawing/2014/main" xmlns="" id="{845240F6-09E7-4CED-8A51-9CA71952D2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3805" y="3030345"/>
            <a:ext cx="117475" cy="117475"/>
          </a:xfrm>
          <a:prstGeom prst="flowChartOr">
            <a:avLst/>
          </a:prstGeom>
          <a:solidFill>
            <a:srgbClr val="000000"/>
          </a:solidFill>
          <a:ln w="12700">
            <a:solidFill>
              <a:srgbClr val="FFFFFF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41126" name="Oval 20">
            <a:extLst>
              <a:ext uri="{FF2B5EF4-FFF2-40B4-BE49-F238E27FC236}">
                <a16:creationId xmlns:a16="http://schemas.microsoft.com/office/drawing/2014/main" xmlns="" id="{D9234629-6B0F-448A-9B64-9B078F8374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19200" y="2990303"/>
            <a:ext cx="273050" cy="169862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fr-FR" altLang="fr-FR" sz="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A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3" name="Line 83">
            <a:extLst>
              <a:ext uri="{FF2B5EF4-FFF2-40B4-BE49-F238E27FC236}">
                <a16:creationId xmlns:a16="http://schemas.microsoft.com/office/drawing/2014/main" xmlns="" id="{F0B90607-4D06-4521-BD8E-46FEC00BEAB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269119" y="5037510"/>
            <a:ext cx="1875743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 type="stealth" w="med" len="lg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74" name="Line 82">
            <a:extLst>
              <a:ext uri="{FF2B5EF4-FFF2-40B4-BE49-F238E27FC236}">
                <a16:creationId xmlns:a16="http://schemas.microsoft.com/office/drawing/2014/main" xmlns="" id="{6D7BFC3B-727C-492E-9F86-DF5749E7AC0A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146823" y="3146756"/>
            <a:ext cx="10434" cy="2048874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75" name="Text Box 84">
            <a:extLst>
              <a:ext uri="{FF2B5EF4-FFF2-40B4-BE49-F238E27FC236}">
                <a16:creationId xmlns:a16="http://schemas.microsoft.com/office/drawing/2014/main" xmlns="" id="{0541544E-5A82-4334-B570-F3E7D282EC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19308" y="4876706"/>
            <a:ext cx="246063" cy="3189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txBody>
          <a:bodyPr wrap="square" lIns="36000" tIns="36000" rIns="36000" bIns="36000">
            <a:spAutoFit/>
          </a:bodyPr>
          <a:lstStyle>
            <a:lvl1pPr algn="l">
              <a:tabLst>
                <a:tab pos="3746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>
              <a:tabLst>
                <a:tab pos="3746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tabLst>
                <a:tab pos="3746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3746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3746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746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746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746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746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fr-FR" altLang="fr-FR" sz="1600" b="0" dirty="0"/>
              <a:t>8</a:t>
            </a:r>
          </a:p>
        </p:txBody>
      </p:sp>
      <p:sp>
        <p:nvSpPr>
          <p:cNvPr id="89" name="AutoShape 6">
            <a:extLst>
              <a:ext uri="{FF2B5EF4-FFF2-40B4-BE49-F238E27FC236}">
                <a16:creationId xmlns:a16="http://schemas.microsoft.com/office/drawing/2014/main" xmlns="" id="{29D78CE7-CB99-4BA4-AD9E-789FCE6F3E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63290" y="3036324"/>
            <a:ext cx="117475" cy="117475"/>
          </a:xfrm>
          <a:prstGeom prst="flowChartOr">
            <a:avLst/>
          </a:prstGeom>
          <a:solidFill>
            <a:srgbClr val="008000"/>
          </a:solidFill>
          <a:ln w="12700">
            <a:solidFill>
              <a:srgbClr val="FFFFFF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grpSp>
        <p:nvGrpSpPr>
          <p:cNvPr id="7" name="Groupe 6"/>
          <p:cNvGrpSpPr/>
          <p:nvPr/>
        </p:nvGrpSpPr>
        <p:grpSpPr>
          <a:xfrm>
            <a:off x="4928408" y="3033942"/>
            <a:ext cx="370463" cy="398271"/>
            <a:chOff x="4928408" y="3033942"/>
            <a:chExt cx="370463" cy="398271"/>
          </a:xfrm>
        </p:grpSpPr>
        <p:sp>
          <p:nvSpPr>
            <p:cNvPr id="71" name="AutoShape 7">
              <a:extLst>
                <a:ext uri="{FF2B5EF4-FFF2-40B4-BE49-F238E27FC236}">
                  <a16:creationId xmlns:a16="http://schemas.microsoft.com/office/drawing/2014/main" xmlns="" id="{845240F6-09E7-4CED-8A51-9CA71952D27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81396" y="3033942"/>
              <a:ext cx="117475" cy="117475"/>
            </a:xfrm>
            <a:prstGeom prst="flowChartOr">
              <a:avLst/>
            </a:prstGeom>
            <a:solidFill>
              <a:srgbClr val="000000"/>
            </a:solidFill>
            <a:ln w="12700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77" name="Oval 21">
              <a:extLst>
                <a:ext uri="{FF2B5EF4-FFF2-40B4-BE49-F238E27FC236}">
                  <a16:creationId xmlns:a16="http://schemas.microsoft.com/office/drawing/2014/main" xmlns="" id="{854366CA-709C-4432-B92C-77F587E96A1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28408" y="3153799"/>
              <a:ext cx="266862" cy="278414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ts val="80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400" b="1" i="0" u="none" strike="noStrike" cap="none" normalizeH="0" baseline="0" dirty="0" smtClean="0">
                  <a:ln>
                    <a:noFill/>
                  </a:ln>
                  <a:solidFill>
                    <a:srgbClr val="008000"/>
                  </a:solidFill>
                  <a:effectLst/>
                  <a:latin typeface="Arial" panose="020B0604020202020204" pitchFamily="34" charset="0"/>
                </a:rPr>
                <a:t>A’</a:t>
              </a:r>
              <a:endParaRPr kumimoji="0" lang="fr-FR" altLang="fr-FR" sz="1400" b="0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6" name="Groupe 5"/>
          <p:cNvGrpSpPr/>
          <p:nvPr/>
        </p:nvGrpSpPr>
        <p:grpSpPr>
          <a:xfrm>
            <a:off x="5032860" y="1765901"/>
            <a:ext cx="1640090" cy="396939"/>
            <a:chOff x="5032860" y="1765901"/>
            <a:chExt cx="1640090" cy="396939"/>
          </a:xfrm>
        </p:grpSpPr>
        <p:sp>
          <p:nvSpPr>
            <p:cNvPr id="68" name="Line 82">
              <a:extLst>
                <a:ext uri="{FF2B5EF4-FFF2-40B4-BE49-F238E27FC236}">
                  <a16:creationId xmlns:a16="http://schemas.microsoft.com/office/drawing/2014/main" xmlns="" id="{C4368D2D-547B-450C-BF9E-9667504F46D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314395" y="1843916"/>
              <a:ext cx="0" cy="318924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  <p:grpSp>
          <p:nvGrpSpPr>
            <p:cNvPr id="5" name="Groupe 4"/>
            <p:cNvGrpSpPr/>
            <p:nvPr/>
          </p:nvGrpSpPr>
          <p:grpSpPr>
            <a:xfrm>
              <a:off x="5032860" y="1765901"/>
              <a:ext cx="1640090" cy="396939"/>
              <a:chOff x="5032860" y="1765901"/>
              <a:chExt cx="1640090" cy="396939"/>
            </a:xfrm>
          </p:grpSpPr>
          <p:sp>
            <p:nvSpPr>
              <p:cNvPr id="60" name="Line 82">
                <a:extLst>
                  <a:ext uri="{FF2B5EF4-FFF2-40B4-BE49-F238E27FC236}">
                    <a16:creationId xmlns:a16="http://schemas.microsoft.com/office/drawing/2014/main" xmlns="" id="{5291E554-2BB0-4649-AAD8-C279F1C172A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172190" y="1843916"/>
                <a:ext cx="0" cy="318924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69" name="Line 83">
                <a:extLst>
                  <a:ext uri="{FF2B5EF4-FFF2-40B4-BE49-F238E27FC236}">
                    <a16:creationId xmlns:a16="http://schemas.microsoft.com/office/drawing/2014/main" xmlns="" id="{DF217542-27E1-493D-93BA-5C0B38AFF54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032860" y="1919300"/>
                <a:ext cx="143774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 type="none" w="med" len="lg"/>
                <a:tailEnd type="stealth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70" name="Line 83">
                <a:extLst>
                  <a:ext uri="{FF2B5EF4-FFF2-40B4-BE49-F238E27FC236}">
                    <a16:creationId xmlns:a16="http://schemas.microsoft.com/office/drawing/2014/main" xmlns="" id="{D8FC1ACF-550A-43CD-9C15-E48A8FF0CCC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176634" y="1918597"/>
                <a:ext cx="941595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 type="none" w="med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72" name="Text Box 84">
                <a:extLst>
                  <a:ext uri="{FF2B5EF4-FFF2-40B4-BE49-F238E27FC236}">
                    <a16:creationId xmlns:a16="http://schemas.microsoft.com/office/drawing/2014/main" xmlns="" id="{C6F53CCE-6519-4F1F-A03D-FBB9058E022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532125" y="1765901"/>
                <a:ext cx="1140825" cy="318924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  <a:effectLst/>
            </p:spPr>
            <p:txBody>
              <a:bodyPr wrap="square" lIns="36000" tIns="36000" rIns="36000" bIns="36000">
                <a:spAutoFit/>
              </a:bodyPr>
              <a:lstStyle>
                <a:lvl1pPr algn="l">
                  <a:tabLst>
                    <a:tab pos="37465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algn="l">
                  <a:tabLst>
                    <a:tab pos="37465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algn="l">
                  <a:tabLst>
                    <a:tab pos="37465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algn="l">
                  <a:tabLst>
                    <a:tab pos="37465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algn="l">
                  <a:tabLst>
                    <a:tab pos="37465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tabLst>
                    <a:tab pos="37465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tabLst>
                    <a:tab pos="37465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tabLst>
                    <a:tab pos="37465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tabLst>
                    <a:tab pos="37465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fr-FR" altLang="fr-FR" sz="16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fr-FR" altLang="fr-FR" sz="1600" b="0" dirty="0" smtClean="0"/>
                  <a:t> - 4 = 0,5</a:t>
                </a:r>
                <a:endParaRPr lang="fr-FR" altLang="fr-FR" sz="1600" b="0" dirty="0"/>
              </a:p>
            </p:txBody>
          </p:sp>
          <p:sp>
            <p:nvSpPr>
              <p:cNvPr id="78" name="Line 83">
                <a:extLst>
                  <a:ext uri="{FF2B5EF4-FFF2-40B4-BE49-F238E27FC236}">
                    <a16:creationId xmlns:a16="http://schemas.microsoft.com/office/drawing/2014/main" xmlns="" id="{DF217542-27E1-493D-93BA-5C0B38AFF54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5340100" y="1918220"/>
                <a:ext cx="143774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 type="none" w="med" len="lg"/>
                <a:tailEnd type="stealth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</p:grpSp>
      </p:grpSp>
      <p:sp>
        <p:nvSpPr>
          <p:cNvPr id="79" name="Text Box 13">
            <a:extLst>
              <a:ext uri="{FF2B5EF4-FFF2-40B4-BE49-F238E27FC236}">
                <a16:creationId xmlns:a16="http://schemas.microsoft.com/office/drawing/2014/main" xmlns="" id="{46309487-37DA-470E-83C4-9576D74343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500" y="2814520"/>
            <a:ext cx="3078949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6969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tabLst>
                <a:tab pos="10810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>
              <a:tabLst>
                <a:tab pos="10810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tabLst>
                <a:tab pos="10810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810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810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810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810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810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810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fr-FR" altLang="fr-FR" sz="2000" dirty="0" smtClean="0">
                <a:cs typeface="Times New Roman" panose="02020603050405020304" pitchFamily="18" charset="0"/>
              </a:rPr>
              <a:t>Principe de calcul :</a:t>
            </a:r>
          </a:p>
        </p:txBody>
      </p:sp>
      <p:sp>
        <p:nvSpPr>
          <p:cNvPr id="80" name="Text Box 13">
            <a:extLst>
              <a:ext uri="{FF2B5EF4-FFF2-40B4-BE49-F238E27FC236}">
                <a16:creationId xmlns:a16="http://schemas.microsoft.com/office/drawing/2014/main" xmlns="" id="{46309487-37DA-470E-83C4-9576D74343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615" y="5234855"/>
            <a:ext cx="332183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6969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tabLst>
                <a:tab pos="10810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>
              <a:tabLst>
                <a:tab pos="10810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tabLst>
                <a:tab pos="10810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810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810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810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810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810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810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fr-FR" altLang="fr-FR" sz="2000" b="0" dirty="0" smtClean="0">
                <a:cs typeface="Times New Roman" panose="02020603050405020304" pitchFamily="18" charset="0"/>
              </a:rPr>
              <a:t>L’intensité de cette AM est proportionnelle à </a:t>
            </a:r>
            <a:r>
              <a:rPr lang="fr-FR" altLang="fr-FR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fr-FR" altLang="fr-FR" sz="2000" b="0" dirty="0" smtClean="0">
                <a:cs typeface="Times New Roman" panose="02020603050405020304" pitchFamily="18" charset="0"/>
              </a:rPr>
              <a:t> et à </a:t>
            </a:r>
            <a:r>
              <a:rPr lang="fr-FR" altLang="fr-FR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fr-FR" altLang="fr-FR" sz="2000" b="0" dirty="0" smtClean="0">
                <a:cs typeface="Times New Roman" panose="02020603050405020304" pitchFamily="18" charset="0"/>
              </a:rPr>
              <a:t>.</a:t>
            </a:r>
            <a:endParaRPr lang="fr-FR" altLang="fr-FR" sz="2000" b="0" dirty="0">
              <a:cs typeface="Times New Roman" panose="02020603050405020304" pitchFamily="18" charset="0"/>
            </a:endParaRPr>
          </a:p>
        </p:txBody>
      </p:sp>
      <p:sp>
        <p:nvSpPr>
          <p:cNvPr id="87" name="Text Box 13">
            <a:extLst>
              <a:ext uri="{FF2B5EF4-FFF2-40B4-BE49-F238E27FC236}">
                <a16:creationId xmlns:a16="http://schemas.microsoft.com/office/drawing/2014/main" xmlns="" id="{46309487-37DA-470E-83C4-9576D74343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959" y="3596690"/>
            <a:ext cx="3328486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6969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tabLst>
                <a:tab pos="10810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>
              <a:tabLst>
                <a:tab pos="10810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tabLst>
                <a:tab pos="10810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810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810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810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810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810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810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fr-FR" altLang="fr-FR" sz="2000" b="0" dirty="0" smtClean="0">
                <a:cs typeface="Times New Roman" panose="02020603050405020304" pitchFamily="18" charset="0"/>
              </a:rPr>
              <a:t>Elle a un point A’ d’application équivalent situé à la moitié de sa largeur de répartition.</a:t>
            </a:r>
            <a:endParaRPr lang="fr-FR" altLang="fr-FR" sz="2000" b="0" dirty="0">
              <a:cs typeface="Times New Roman" panose="02020603050405020304" pitchFamily="18" charset="0"/>
            </a:endParaRPr>
          </a:p>
        </p:txBody>
      </p:sp>
      <p:sp>
        <p:nvSpPr>
          <p:cNvPr id="95" name="Line 82">
            <a:extLst>
              <a:ext uri="{FF2B5EF4-FFF2-40B4-BE49-F238E27FC236}">
                <a16:creationId xmlns:a16="http://schemas.microsoft.com/office/drawing/2014/main" xmlns="" id="{C4368D2D-547B-450C-BF9E-9667504F46D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314395" y="2622495"/>
            <a:ext cx="0" cy="318924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grpSp>
        <p:nvGrpSpPr>
          <p:cNvPr id="10" name="Groupe 9"/>
          <p:cNvGrpSpPr/>
          <p:nvPr/>
        </p:nvGrpSpPr>
        <p:grpSpPr>
          <a:xfrm>
            <a:off x="5071264" y="2628845"/>
            <a:ext cx="1921471" cy="420387"/>
            <a:chOff x="5071264" y="2628845"/>
            <a:chExt cx="1921471" cy="420387"/>
          </a:xfrm>
        </p:grpSpPr>
        <p:sp>
          <p:nvSpPr>
            <p:cNvPr id="96" name="Line 82">
              <a:extLst>
                <a:ext uri="{FF2B5EF4-FFF2-40B4-BE49-F238E27FC236}">
                  <a16:creationId xmlns:a16="http://schemas.microsoft.com/office/drawing/2014/main" xmlns="" id="{5291E554-2BB0-4649-AAD8-C279F1C172A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243552" y="2701131"/>
              <a:ext cx="0" cy="348101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97" name="Line 83">
              <a:extLst>
                <a:ext uri="{FF2B5EF4-FFF2-40B4-BE49-F238E27FC236}">
                  <a16:creationId xmlns:a16="http://schemas.microsoft.com/office/drawing/2014/main" xmlns="" id="{D8FC1ACF-550A-43CD-9C15-E48A8FF0CCC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071264" y="2781956"/>
              <a:ext cx="340723" cy="1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 type="none" w="med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98" name="Line 83">
              <a:extLst>
                <a:ext uri="{FF2B5EF4-FFF2-40B4-BE49-F238E27FC236}">
                  <a16:creationId xmlns:a16="http://schemas.microsoft.com/office/drawing/2014/main" xmlns="" id="{DF217542-27E1-493D-93BA-5C0B38AFF54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097765" y="2783036"/>
              <a:ext cx="143774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 type="none" w="med" len="lg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99" name="Line 83">
              <a:extLst>
                <a:ext uri="{FF2B5EF4-FFF2-40B4-BE49-F238E27FC236}">
                  <a16:creationId xmlns:a16="http://schemas.microsoft.com/office/drawing/2014/main" xmlns="" id="{DF217542-27E1-493D-93BA-5C0B38AFF54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329033" y="2781956"/>
              <a:ext cx="318397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 type="none" w="med" len="lg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00" name="Text Box 84">
              <a:extLst>
                <a:ext uri="{FF2B5EF4-FFF2-40B4-BE49-F238E27FC236}">
                  <a16:creationId xmlns:a16="http://schemas.microsoft.com/office/drawing/2014/main" xmlns="" id="{C6F53CCE-6519-4F1F-A03D-FBB9058E022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532125" y="2628845"/>
              <a:ext cx="1460610" cy="31892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txBody>
            <a:bodyPr wrap="square" lIns="36000" tIns="36000" rIns="36000" bIns="36000">
              <a:spAutoFit/>
            </a:bodyPr>
            <a:lstStyle>
              <a:lvl1pPr algn="l">
                <a:tabLst>
                  <a:tab pos="37465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algn="l">
                <a:tabLst>
                  <a:tab pos="37465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algn="l">
                <a:tabLst>
                  <a:tab pos="37465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algn="l">
                <a:tabLst>
                  <a:tab pos="37465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algn="l">
                <a:tabLst>
                  <a:tab pos="37465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tabLst>
                  <a:tab pos="37465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tabLst>
                  <a:tab pos="37465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tabLst>
                  <a:tab pos="37465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tabLst>
                  <a:tab pos="37465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fr-FR" altLang="fr-FR" sz="1600" b="0" dirty="0" smtClean="0"/>
                <a:t>0,5 / 2 = 0,25</a:t>
              </a:r>
              <a:endParaRPr lang="fr-FR" altLang="fr-FR" sz="1600" b="0" dirty="0"/>
            </a:p>
          </p:txBody>
        </p:sp>
      </p:grpSp>
      <p:grpSp>
        <p:nvGrpSpPr>
          <p:cNvPr id="4" name="Groupe 3"/>
          <p:cNvGrpSpPr/>
          <p:nvPr/>
        </p:nvGrpSpPr>
        <p:grpSpPr>
          <a:xfrm>
            <a:off x="5176634" y="2200040"/>
            <a:ext cx="1576879" cy="412750"/>
            <a:chOff x="5176634" y="2200040"/>
            <a:chExt cx="1576879" cy="412750"/>
          </a:xfrm>
        </p:grpSpPr>
        <p:grpSp>
          <p:nvGrpSpPr>
            <p:cNvPr id="2" name="Groupe 1"/>
            <p:cNvGrpSpPr/>
            <p:nvPr/>
          </p:nvGrpSpPr>
          <p:grpSpPr>
            <a:xfrm>
              <a:off x="5176634" y="2200040"/>
              <a:ext cx="133837" cy="412750"/>
              <a:chOff x="5176634" y="2200040"/>
              <a:chExt cx="133837" cy="412750"/>
            </a:xfrm>
          </p:grpSpPr>
          <p:sp>
            <p:nvSpPr>
              <p:cNvPr id="58" name="Line 10">
                <a:extLst>
                  <a:ext uri="{FF2B5EF4-FFF2-40B4-BE49-F238E27FC236}">
                    <a16:creationId xmlns:a16="http://schemas.microsoft.com/office/drawing/2014/main" xmlns="" id="{878978F2-B62D-43E3-8F32-295F3815F54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5176634" y="2201814"/>
                <a:ext cx="0" cy="41097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 type="triangle" w="sm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61" name="Line 11">
                <a:extLst>
                  <a:ext uri="{FF2B5EF4-FFF2-40B4-BE49-F238E27FC236}">
                    <a16:creationId xmlns:a16="http://schemas.microsoft.com/office/drawing/2014/main" xmlns="" id="{6154D3A7-3E4E-42E9-8E92-4B49FD9E3AB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5243552" y="2201814"/>
                <a:ext cx="0" cy="41097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 type="triangle" w="sm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62" name="Line 12">
                <a:extLst>
                  <a:ext uri="{FF2B5EF4-FFF2-40B4-BE49-F238E27FC236}">
                    <a16:creationId xmlns:a16="http://schemas.microsoft.com/office/drawing/2014/main" xmlns="" id="{F7D7C092-EF4A-4678-AA58-194BDF0EB35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5310471" y="2201814"/>
                <a:ext cx="0" cy="41097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 type="triangle" w="sm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41122" name="Line 16">
                <a:extLst>
                  <a:ext uri="{FF2B5EF4-FFF2-40B4-BE49-F238E27FC236}">
                    <a16:creationId xmlns:a16="http://schemas.microsoft.com/office/drawing/2014/main" xmlns="" id="{04CD4D0D-E4FB-4BE5-A5EF-27B7651E995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176634" y="2200040"/>
                <a:ext cx="133837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</p:grpSp>
        <p:sp>
          <p:nvSpPr>
            <p:cNvPr id="103" name="Oval 21">
              <a:extLst>
                <a:ext uri="{FF2B5EF4-FFF2-40B4-BE49-F238E27FC236}">
                  <a16:creationId xmlns:a16="http://schemas.microsoft.com/office/drawing/2014/main" xmlns="" id="{854366CA-709C-4432-B92C-77F587E96A1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40100" y="2268095"/>
              <a:ext cx="1413413" cy="278414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xtLst/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ts val="80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400" b="1" i="1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p</a:t>
              </a:r>
              <a:r>
                <a:rPr kumimoji="0" lang="fr-FR" altLang="fr-FR" sz="14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Arial" panose="020B0604020202020204" pitchFamily="34" charset="0"/>
                </a:rPr>
                <a:t> = 9,7 N / mm</a:t>
              </a:r>
              <a:endParaRPr kumimoji="0" lang="fr-FR" altLang="fr-FR" sz="14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104" name="AutoShape 238">
            <a:extLst>
              <a:ext uri="{FF2B5EF4-FFF2-40B4-BE49-F238E27FC236}">
                <a16:creationId xmlns:a16="http://schemas.microsoft.com/office/drawing/2014/main" xmlns="" id="{DB32A7B6-A078-478E-B2AF-0FCA40352D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20052" y="4222305"/>
            <a:ext cx="1451314" cy="553534"/>
          </a:xfrm>
          <a:prstGeom prst="wedgeRectCallout">
            <a:avLst>
              <a:gd name="adj1" fmla="val -77459"/>
              <a:gd name="adj2" fmla="val 27694"/>
            </a:avLst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</p:spPr>
        <p:txBody>
          <a:bodyPr lIns="36000" tIns="36000" rIns="36000" bIns="36000"/>
          <a:lstStyle/>
          <a:p>
            <a:pPr eaLnBrk="0" hangingPunct="0"/>
            <a:r>
              <a:rPr lang="fr-FR" altLang="fr-FR" sz="1400" b="0" dirty="0" smtClean="0">
                <a:solidFill>
                  <a:schemeClr val="bg1"/>
                </a:solidFill>
              </a:rPr>
              <a:t>Prenons cet exemple</a:t>
            </a:r>
            <a:endParaRPr lang="fr-FR" altLang="fr-FR" sz="2000" dirty="0">
              <a:solidFill>
                <a:schemeClr val="bg1"/>
              </a:solidFill>
            </a:endParaRPr>
          </a:p>
        </p:txBody>
      </p:sp>
      <p:grpSp>
        <p:nvGrpSpPr>
          <p:cNvPr id="11" name="Groupe 10"/>
          <p:cNvGrpSpPr/>
          <p:nvPr/>
        </p:nvGrpSpPr>
        <p:grpSpPr>
          <a:xfrm>
            <a:off x="6645866" y="3190682"/>
            <a:ext cx="2227494" cy="655858"/>
            <a:chOff x="6645866" y="3190682"/>
            <a:chExt cx="2227494" cy="655858"/>
          </a:xfrm>
        </p:grpSpPr>
        <p:sp>
          <p:nvSpPr>
            <p:cNvPr id="102" name="AutoShape 238">
              <a:extLst>
                <a:ext uri="{FF2B5EF4-FFF2-40B4-BE49-F238E27FC236}">
                  <a16:creationId xmlns:a16="http://schemas.microsoft.com/office/drawing/2014/main" xmlns="" id="{DB32A7B6-A078-478E-B2AF-0FCA40352D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645866" y="3190682"/>
              <a:ext cx="2227494" cy="655858"/>
            </a:xfrm>
            <a:prstGeom prst="wedgeRectCallout">
              <a:avLst>
                <a:gd name="adj1" fmla="val -106769"/>
                <a:gd name="adj2" fmla="val 18686"/>
              </a:avLst>
            </a:prstGeom>
            <a:solidFill>
              <a:srgbClr val="FF0000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</p:spPr>
          <p:txBody>
            <a:bodyPr lIns="108000" tIns="108000" rIns="36000" bIns="36000"/>
            <a:lstStyle/>
            <a:p>
              <a:pPr algn="l" eaLnBrk="0" hangingPunct="0"/>
              <a:r>
                <a:rPr lang="fr-FR" altLang="fr-FR" sz="1400" b="0" dirty="0" smtClean="0">
                  <a:solidFill>
                    <a:schemeClr val="bg1"/>
                  </a:solidFill>
                </a:rPr>
                <a:t>|| A’ || = p . 0,5 = 9,7 x 0,5</a:t>
              </a:r>
            </a:p>
            <a:p>
              <a:pPr algn="l" eaLnBrk="0" hangingPunct="0"/>
              <a:r>
                <a:rPr lang="fr-FR" altLang="fr-FR" sz="1400" b="0" dirty="0">
                  <a:solidFill>
                    <a:srgbClr val="FF0000"/>
                  </a:solidFill>
                </a:rPr>
                <a:t>|| A’ || = p . 0,5 </a:t>
              </a:r>
              <a:r>
                <a:rPr lang="fr-FR" altLang="fr-FR" sz="1400" b="0" dirty="0">
                  <a:solidFill>
                    <a:schemeClr val="bg1"/>
                  </a:solidFill>
                </a:rPr>
                <a:t>= </a:t>
              </a:r>
              <a:r>
                <a:rPr lang="fr-FR" altLang="fr-FR" sz="1400" b="0" dirty="0" smtClean="0">
                  <a:solidFill>
                    <a:schemeClr val="bg1"/>
                  </a:solidFill>
                </a:rPr>
                <a:t>3,35 N</a:t>
              </a:r>
              <a:endParaRPr lang="fr-FR" altLang="fr-FR" sz="1400" b="0" dirty="0">
                <a:solidFill>
                  <a:schemeClr val="bg1"/>
                </a:solidFill>
              </a:endParaRPr>
            </a:p>
            <a:p>
              <a:pPr algn="l" eaLnBrk="0" hangingPunct="0"/>
              <a:endParaRPr lang="fr-FR" altLang="fr-FR" sz="1400" b="0" dirty="0" smtClean="0">
                <a:solidFill>
                  <a:schemeClr val="bg1"/>
                </a:solidFill>
              </a:endParaRPr>
            </a:p>
          </p:txBody>
        </p:sp>
        <p:sp>
          <p:nvSpPr>
            <p:cNvPr id="105" name="Line 3">
              <a:extLst>
                <a:ext uri="{FF2B5EF4-FFF2-40B4-BE49-F238E27FC236}">
                  <a16:creationId xmlns:a16="http://schemas.microsoft.com/office/drawing/2014/main" xmlns="" id="{B1BC0563-CA36-4631-8AD4-882BF2328A0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821406" y="3283479"/>
              <a:ext cx="246919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ln>
                  <a:solidFill>
                    <a:schemeClr val="tx1"/>
                  </a:solidFill>
                </a:ln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56162792"/>
      </p:ext>
    </p:extLst>
  </p:cSld>
  <p:clrMapOvr>
    <a:masterClrMapping/>
  </p:clrMapOvr>
  <p:transition spd="med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42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500"/>
                            </p:stCondLst>
                            <p:childTnLst>
                              <p:par>
                                <p:cTn id="1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0"/>
                            </p:stCondLst>
                            <p:childTnLst>
                              <p:par>
                                <p:cTn id="23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7500"/>
                            </p:stCondLst>
                            <p:childTnLst>
                              <p:par>
                                <p:cTn id="27" presetID="3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0"/>
                            </p:stCondLst>
                            <p:childTnLst>
                              <p:par>
                                <p:cTn id="34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2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2500"/>
                            </p:stCondLst>
                            <p:childTnLst>
                              <p:par>
                                <p:cTn id="38" presetID="42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4000"/>
                            </p:stCondLst>
                            <p:childTnLst>
                              <p:par>
                                <p:cTn id="4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6000"/>
                            </p:stCondLst>
                            <p:childTnLst>
                              <p:par>
                                <p:cTn id="48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8000"/>
                            </p:stCondLst>
                            <p:childTnLst>
                              <p:par>
                                <p:cTn id="52" presetID="2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9500"/>
                            </p:stCondLst>
                            <p:childTnLst>
                              <p:par>
                                <p:cTn id="5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67" grpId="0" autoUpdateAnimBg="0"/>
      <p:bldP spid="79" grpId="0" autoUpdateAnimBg="0"/>
      <p:bldP spid="80" grpId="0" autoUpdateAnimBg="0"/>
      <p:bldP spid="87" grpId="0" autoUpdateAnimBg="0"/>
      <p:bldP spid="104" grpId="0" animBg="1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5" name="Rectangle 15">
            <a:extLst>
              <a:ext uri="{FF2B5EF4-FFF2-40B4-BE49-F238E27FC236}">
                <a16:creationId xmlns:a16="http://schemas.microsoft.com/office/drawing/2014/main" xmlns="" id="{77D8821B-246E-4EBD-B1E4-2E7CB34DB7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68434" y="152400"/>
            <a:ext cx="737556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marL="342900" indent="-3429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>
              <a:spcBef>
                <a:spcPct val="20000"/>
              </a:spcBef>
              <a:buClr>
                <a:schemeClr val="hlink"/>
              </a:buClr>
              <a:buSzPct val="50000"/>
              <a:buFont typeface="Monotype Sorts" pitchFamily="2" charset="2"/>
              <a:buNone/>
            </a:pPr>
            <a:r>
              <a:rPr kumimoji="1" lang="fr-FR" altLang="fr-FR" sz="2800" dirty="0"/>
              <a:t>RDM : EDC – axe de micro moteur</a:t>
            </a:r>
          </a:p>
        </p:txBody>
      </p:sp>
      <p:sp>
        <p:nvSpPr>
          <p:cNvPr id="41149" name="Rectangle 189">
            <a:extLst>
              <a:ext uri="{FF2B5EF4-FFF2-40B4-BE49-F238E27FC236}">
                <a16:creationId xmlns:a16="http://schemas.microsoft.com/office/drawing/2014/main" xmlns="" id="{D55629CC-4493-461F-9429-A9E9F95DA3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500" y="587375"/>
            <a:ext cx="9080500" cy="554038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fr-FR" altLang="fr-FR" sz="2800" dirty="0">
                <a:solidFill>
                  <a:srgbClr val="5A6D76"/>
                </a:solidFill>
                <a:cs typeface="Times New Roman" panose="02020603050405020304" pitchFamily="18" charset="0"/>
              </a:rPr>
              <a:t>Modèle 2 – Tronçon II (avec symétrie)</a:t>
            </a:r>
          </a:p>
        </p:txBody>
      </p:sp>
      <p:grpSp>
        <p:nvGrpSpPr>
          <p:cNvPr id="33" name="Group 227">
            <a:extLst>
              <a:ext uri="{FF2B5EF4-FFF2-40B4-BE49-F238E27FC236}">
                <a16:creationId xmlns:a16="http://schemas.microsoft.com/office/drawing/2014/main" xmlns="" id="{4BF47881-C6C7-4B41-93DD-494A11E0FAC2}"/>
              </a:ext>
            </a:extLst>
          </p:cNvPr>
          <p:cNvGrpSpPr>
            <a:grpSpLocks/>
          </p:cNvGrpSpPr>
          <p:nvPr/>
        </p:nvGrpSpPr>
        <p:grpSpPr bwMode="auto">
          <a:xfrm>
            <a:off x="3765494" y="1281183"/>
            <a:ext cx="5208827" cy="5427663"/>
            <a:chOff x="2009" y="1431"/>
            <a:chExt cx="3629" cy="3419"/>
          </a:xfrm>
        </p:grpSpPr>
        <p:sp>
          <p:nvSpPr>
            <p:cNvPr id="34" name="Rectangle 228">
              <a:extLst>
                <a:ext uri="{FF2B5EF4-FFF2-40B4-BE49-F238E27FC236}">
                  <a16:creationId xmlns:a16="http://schemas.microsoft.com/office/drawing/2014/main" xmlns="" id="{7E57BDEA-0F67-49D4-8D9D-BC0E0134775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09" y="1446"/>
              <a:ext cx="3629" cy="3404"/>
            </a:xfrm>
            <a:prstGeom prst="rect">
              <a:avLst/>
            </a:prstGeom>
            <a:pattFill prst="lgGrid">
              <a:fgClr>
                <a:schemeClr val="bg1">
                  <a:lumMod val="95000"/>
                </a:schemeClr>
              </a:fgClr>
              <a:bgClr>
                <a:schemeClr val="bg1"/>
              </a:bgClr>
            </a:pattFill>
            <a:ln w="317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 altLang="fr-FR" sz="1800" b="0"/>
            </a:p>
          </p:txBody>
        </p:sp>
        <p:grpSp>
          <p:nvGrpSpPr>
            <p:cNvPr id="35" name="Group 229">
              <a:extLst>
                <a:ext uri="{FF2B5EF4-FFF2-40B4-BE49-F238E27FC236}">
                  <a16:creationId xmlns:a16="http://schemas.microsoft.com/office/drawing/2014/main" xmlns="" id="{FC7FD569-524C-4F06-8C31-5F561BAE914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009" y="1448"/>
              <a:ext cx="1681" cy="122"/>
              <a:chOff x="1476" y="1488"/>
              <a:chExt cx="1860" cy="108"/>
            </a:xfrm>
          </p:grpSpPr>
          <p:pic>
            <p:nvPicPr>
              <p:cNvPr id="41" name="Picture 230">
                <a:extLst>
                  <a:ext uri="{FF2B5EF4-FFF2-40B4-BE49-F238E27FC236}">
                    <a16:creationId xmlns:a16="http://schemas.microsoft.com/office/drawing/2014/main" xmlns="" id="{FB0F71AC-F58C-4C3A-A243-501CC459AE90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976" y="1488"/>
                <a:ext cx="360" cy="10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42" name="Picture 231">
                <a:extLst>
                  <a:ext uri="{FF2B5EF4-FFF2-40B4-BE49-F238E27FC236}">
                    <a16:creationId xmlns:a16="http://schemas.microsoft.com/office/drawing/2014/main" xmlns="" id="{2B8CF735-D3F2-4B5D-A5D5-A7E1C190F008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476" y="1488"/>
                <a:ext cx="1507" cy="10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sp>
          <p:nvSpPr>
            <p:cNvPr id="37" name="Text Box 235">
              <a:extLst>
                <a:ext uri="{FF2B5EF4-FFF2-40B4-BE49-F238E27FC236}">
                  <a16:creationId xmlns:a16="http://schemas.microsoft.com/office/drawing/2014/main" xmlns="" id="{00631C4F-8096-4628-9B89-4631BE9DE2E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09" y="1431"/>
              <a:ext cx="1295" cy="1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969696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algn="l">
                <a:tabLst>
                  <a:tab pos="108108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algn="l">
                <a:tabLst>
                  <a:tab pos="108108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algn="l">
                <a:tabLst>
                  <a:tab pos="108108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algn="l">
                <a:tabLst>
                  <a:tab pos="108108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algn="l">
                <a:tabLst>
                  <a:tab pos="108108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tabLst>
                  <a:tab pos="108108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tabLst>
                  <a:tab pos="108108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tabLst>
                  <a:tab pos="108108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tabLst>
                  <a:tab pos="108108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just"/>
              <a:r>
                <a:rPr lang="fr-FR" altLang="fr-FR" sz="800" dirty="0">
                  <a:latin typeface="Verdana" panose="020B0604030504040204" pitchFamily="34" charset="0"/>
                </a:rPr>
                <a:t>Axe de micro moteur</a:t>
              </a:r>
            </a:p>
          </p:txBody>
        </p:sp>
      </p:grpSp>
      <p:sp>
        <p:nvSpPr>
          <p:cNvPr id="8" name="Rectangle 2">
            <a:extLst>
              <a:ext uri="{FF2B5EF4-FFF2-40B4-BE49-F238E27FC236}">
                <a16:creationId xmlns:a16="http://schemas.microsoft.com/office/drawing/2014/main" xmlns="" id="{7C0BFDBC-0E69-4373-8BCF-5699B6DDCA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55481" y="2622495"/>
            <a:ext cx="3794125" cy="914400"/>
          </a:xfrm>
          <a:prstGeom prst="rect">
            <a:avLst/>
          </a:prstGeom>
          <a:gradFill rotWithShape="0">
            <a:gsLst>
              <a:gs pos="0">
                <a:srgbClr val="969696"/>
              </a:gs>
              <a:gs pos="50000">
                <a:srgbClr val="FFFFFF"/>
              </a:gs>
              <a:gs pos="100000">
                <a:srgbClr val="969696"/>
              </a:gs>
            </a:gsLst>
            <a:lin ang="5400000" scaled="1"/>
          </a:gra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9" name="Line 3">
            <a:extLst>
              <a:ext uri="{FF2B5EF4-FFF2-40B4-BE49-F238E27FC236}">
                <a16:creationId xmlns:a16="http://schemas.microsoft.com/office/drawing/2014/main" xmlns="" id="{B1BC0563-CA36-4631-8AD4-882BF2328A0C}"/>
              </a:ext>
            </a:extLst>
          </p:cNvPr>
          <p:cNvSpPr>
            <a:spLocks noChangeShapeType="1"/>
          </p:cNvSpPr>
          <p:nvPr/>
        </p:nvSpPr>
        <p:spPr bwMode="auto">
          <a:xfrm>
            <a:off x="5306157" y="3090498"/>
            <a:ext cx="0" cy="916423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53" name="Line 5">
            <a:extLst>
              <a:ext uri="{FF2B5EF4-FFF2-40B4-BE49-F238E27FC236}">
                <a16:creationId xmlns:a16="http://schemas.microsoft.com/office/drawing/2014/main" xmlns="" id="{1069C041-D2F5-4831-8020-BEC9DE84197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036070" y="2301081"/>
            <a:ext cx="0" cy="800100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41125" name="Oval 19">
            <a:extLst>
              <a:ext uri="{FF2B5EF4-FFF2-40B4-BE49-F238E27FC236}">
                <a16:creationId xmlns:a16="http://schemas.microsoft.com/office/drawing/2014/main" xmlns="" id="{4615CBAF-3C75-4FB6-904E-2EF29DF5D7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37892" y="2987482"/>
            <a:ext cx="273050" cy="203200"/>
          </a:xfrm>
          <a:prstGeom prst="ellipse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fr-FR" altLang="fr-FR" sz="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E</a:t>
            </a:r>
            <a:endParaRPr kumimoji="0" lang="fr-FR" altLang="fr-F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1127" name="Oval 21">
            <a:extLst>
              <a:ext uri="{FF2B5EF4-FFF2-40B4-BE49-F238E27FC236}">
                <a16:creationId xmlns:a16="http://schemas.microsoft.com/office/drawing/2014/main" xmlns="" id="{EDE8C025-4544-48D5-B00F-C8C8298ED5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49857" y="2987482"/>
            <a:ext cx="273050" cy="193675"/>
          </a:xfrm>
          <a:prstGeom prst="ellipse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fr-FR" altLang="fr-FR" sz="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D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1128" name="Line 22">
            <a:extLst>
              <a:ext uri="{FF2B5EF4-FFF2-40B4-BE49-F238E27FC236}">
                <a16:creationId xmlns:a16="http://schemas.microsoft.com/office/drawing/2014/main" xmlns="" id="{F41B0D07-6307-4751-9652-E1B9550A0DC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264760" y="3090498"/>
            <a:ext cx="3771310" cy="0"/>
          </a:xfrm>
          <a:prstGeom prst="line">
            <a:avLst/>
          </a:prstGeom>
          <a:noFill/>
          <a:ln w="12700">
            <a:solidFill>
              <a:srgbClr val="008000"/>
            </a:solidFill>
            <a:prstDash val="lgDashDot"/>
            <a:round/>
            <a:headEnd/>
            <a:tailEnd type="none" w="sm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56" name="AutoShape 8">
            <a:extLst>
              <a:ext uri="{FF2B5EF4-FFF2-40B4-BE49-F238E27FC236}">
                <a16:creationId xmlns:a16="http://schemas.microsoft.com/office/drawing/2014/main" xmlns="" id="{50229487-F809-4F34-8570-0D859BA5BB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82930" y="3030345"/>
            <a:ext cx="117475" cy="117475"/>
          </a:xfrm>
          <a:prstGeom prst="flowChartOr">
            <a:avLst/>
          </a:prstGeom>
          <a:solidFill>
            <a:srgbClr val="000000"/>
          </a:solidFill>
          <a:ln w="12700">
            <a:solidFill>
              <a:srgbClr val="FFFFFF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76" name="Rectangle 85">
            <a:extLst>
              <a:ext uri="{FF2B5EF4-FFF2-40B4-BE49-F238E27FC236}">
                <a16:creationId xmlns:a16="http://schemas.microsoft.com/office/drawing/2014/main" xmlns="" id="{B3DBB722-0C23-47D0-986C-45507976C8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48785" y="2079692"/>
            <a:ext cx="2245162" cy="1522178"/>
          </a:xfrm>
          <a:prstGeom prst="rect">
            <a:avLst/>
          </a:prstGeom>
          <a:pattFill prst="lgGrid">
            <a:fgClr>
              <a:schemeClr val="bg1">
                <a:lumMod val="95000"/>
              </a:schemeClr>
            </a:fgClr>
            <a:bgClr>
              <a:schemeClr val="bg1"/>
            </a:bgClr>
          </a:pattFill>
          <a:ln w="31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 sz="1800" b="0"/>
          </a:p>
        </p:txBody>
      </p:sp>
      <p:sp>
        <p:nvSpPr>
          <p:cNvPr id="88" name="Rectangle 85">
            <a:extLst>
              <a:ext uri="{FF2B5EF4-FFF2-40B4-BE49-F238E27FC236}">
                <a16:creationId xmlns:a16="http://schemas.microsoft.com/office/drawing/2014/main" xmlns="" id="{94CE17E3-F4AB-4F29-910D-E6A0DDB088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53835" y="2068268"/>
            <a:ext cx="701041" cy="1553268"/>
          </a:xfrm>
          <a:prstGeom prst="rect">
            <a:avLst/>
          </a:prstGeom>
          <a:solidFill>
            <a:schemeClr val="bg1">
              <a:alpha val="90000"/>
            </a:schemeClr>
          </a:solidFill>
          <a:ln>
            <a:noFill/>
          </a:ln>
          <a:effectLst/>
        </p:spPr>
        <p:txBody>
          <a:bodyPr wrap="square" lIns="36000" tIns="36000" rIns="36000" bIns="36000" anchor="ctr">
            <a:spAutoFit/>
          </a:bodyPr>
          <a:lstStyle/>
          <a:p>
            <a:endParaRPr lang="fr-FR"/>
          </a:p>
        </p:txBody>
      </p:sp>
      <p:sp>
        <p:nvSpPr>
          <p:cNvPr id="90" name="Line 81">
            <a:extLst>
              <a:ext uri="{FF2B5EF4-FFF2-40B4-BE49-F238E27FC236}">
                <a16:creationId xmlns:a16="http://schemas.microsoft.com/office/drawing/2014/main" xmlns="" id="{D82A830F-DB67-49DA-BF92-F294F622E973}"/>
              </a:ext>
            </a:extLst>
          </p:cNvPr>
          <p:cNvSpPr>
            <a:spLocks noChangeShapeType="1"/>
          </p:cNvSpPr>
          <p:nvPr/>
        </p:nvSpPr>
        <p:spPr bwMode="auto">
          <a:xfrm>
            <a:off x="4255481" y="3536895"/>
            <a:ext cx="0" cy="165873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91" name="Line 82">
            <a:extLst>
              <a:ext uri="{FF2B5EF4-FFF2-40B4-BE49-F238E27FC236}">
                <a16:creationId xmlns:a16="http://schemas.microsoft.com/office/drawing/2014/main" xmlns="" id="{7E39F813-D601-482D-A758-AC24B90F67F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444812" y="3536894"/>
            <a:ext cx="2578" cy="1206558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92" name="Line 83">
            <a:extLst>
              <a:ext uri="{FF2B5EF4-FFF2-40B4-BE49-F238E27FC236}">
                <a16:creationId xmlns:a16="http://schemas.microsoft.com/office/drawing/2014/main" xmlns="" id="{E1C1A8E4-F1B7-4CA9-83A2-752FFFE9F121}"/>
              </a:ext>
            </a:extLst>
          </p:cNvPr>
          <p:cNvSpPr>
            <a:spLocks noChangeShapeType="1"/>
          </p:cNvSpPr>
          <p:nvPr/>
        </p:nvSpPr>
        <p:spPr bwMode="auto">
          <a:xfrm>
            <a:off x="4252800" y="4596373"/>
            <a:ext cx="1203415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 type="oval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93" name="Text Box 84">
            <a:extLst>
              <a:ext uri="{FF2B5EF4-FFF2-40B4-BE49-F238E27FC236}">
                <a16:creationId xmlns:a16="http://schemas.microsoft.com/office/drawing/2014/main" xmlns="" id="{FC4234EF-85CD-45C9-9F4D-62A53998C7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86654" y="4424528"/>
            <a:ext cx="739333" cy="318924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txBody>
          <a:bodyPr wrap="square" lIns="36000" tIns="36000" rIns="36000" bIns="36000">
            <a:spAutoFit/>
          </a:bodyPr>
          <a:lstStyle>
            <a:lvl1pPr algn="l">
              <a:tabLst>
                <a:tab pos="3746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>
              <a:tabLst>
                <a:tab pos="3746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tabLst>
                <a:tab pos="3746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3746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3746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746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746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746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746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fr-FR" altLang="fr-FR" sz="1600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fr-FR" altLang="fr-FR" sz="1600" b="0" dirty="0" smtClean="0">
                <a:solidFill>
                  <a:schemeClr val="bg1"/>
                </a:solidFill>
              </a:rPr>
              <a:t> = 5</a:t>
            </a:r>
            <a:endParaRPr lang="fr-FR" altLang="fr-FR" sz="1600" b="0" dirty="0">
              <a:solidFill>
                <a:schemeClr val="bg1"/>
              </a:solidFill>
            </a:endParaRPr>
          </a:p>
        </p:txBody>
      </p:sp>
      <p:sp>
        <p:nvSpPr>
          <p:cNvPr id="41130" name="Rectangle 41129">
            <a:extLst>
              <a:ext uri="{FF2B5EF4-FFF2-40B4-BE49-F238E27FC236}">
                <a16:creationId xmlns:a16="http://schemas.microsoft.com/office/drawing/2014/main" xmlns="" id="{1778D0E4-40AF-4E7C-9D05-4AADA294E4FE}"/>
              </a:ext>
            </a:extLst>
          </p:cNvPr>
          <p:cNvSpPr/>
          <p:nvPr/>
        </p:nvSpPr>
        <p:spPr>
          <a:xfrm>
            <a:off x="4252801" y="5546633"/>
            <a:ext cx="239306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000"/>
              <a:tabLst>
                <a:tab pos="90170" algn="l"/>
                <a:tab pos="4231005" algn="l"/>
              </a:tabLst>
            </a:pPr>
            <a:r>
              <a:rPr lang="fr-FR" sz="20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fr-FR" sz="2000" dirty="0" smtClean="0">
                <a:ea typeface="Times New Roman" panose="02020603050405020304" pitchFamily="18" charset="0"/>
              </a:rPr>
              <a:t> </a:t>
            </a:r>
            <a:r>
              <a:rPr lang="fr-FR" sz="2000" dirty="0">
                <a:ea typeface="Times New Roman" panose="02020603050405020304" pitchFamily="18" charset="0"/>
                <a:cs typeface="Arial" panose="020B0604020202020204" pitchFamily="34" charset="0"/>
                <a:sym typeface="Symbol" panose="05050102010706020507" pitchFamily="18" charset="2"/>
              </a:rPr>
              <a:t> </a:t>
            </a:r>
            <a:r>
              <a:rPr lang="fr-FR" sz="2000" dirty="0">
                <a:ea typeface="Times New Roman" panose="02020603050405020304" pitchFamily="18" charset="0"/>
              </a:rPr>
              <a:t>[ 8 – </a:t>
            </a:r>
            <a:r>
              <a:rPr lang="fr-FR" sz="20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l </a:t>
            </a:r>
            <a:r>
              <a:rPr lang="fr-FR" sz="2000" dirty="0">
                <a:ea typeface="Times New Roman" panose="02020603050405020304" pitchFamily="18" charset="0"/>
              </a:rPr>
              <a:t>; 8 [</a:t>
            </a:r>
            <a:endParaRPr lang="fr-FR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01" name="Rectangle 100">
            <a:extLst>
              <a:ext uri="{FF2B5EF4-FFF2-40B4-BE49-F238E27FC236}">
                <a16:creationId xmlns:a16="http://schemas.microsoft.com/office/drawing/2014/main" xmlns="" id="{3F5797C9-BFDE-47F5-A4C7-6949B56CE89A}"/>
              </a:ext>
            </a:extLst>
          </p:cNvPr>
          <p:cNvSpPr/>
          <p:nvPr/>
        </p:nvSpPr>
        <p:spPr>
          <a:xfrm>
            <a:off x="6241249" y="5986075"/>
            <a:ext cx="151836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000"/>
              <a:tabLst>
                <a:tab pos="90170" algn="l"/>
                <a:tab pos="4231005" algn="l"/>
              </a:tabLst>
            </a:pPr>
            <a:r>
              <a:rPr lang="fr-FR" sz="20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fr-FR" sz="2000" dirty="0" smtClean="0">
                <a:ea typeface="Times New Roman" panose="02020603050405020304" pitchFamily="18" charset="0"/>
              </a:rPr>
              <a:t> </a:t>
            </a:r>
            <a:r>
              <a:rPr lang="fr-FR" sz="2000" dirty="0">
                <a:ea typeface="Times New Roman" panose="02020603050405020304" pitchFamily="18" charset="0"/>
                <a:cs typeface="Arial" panose="020B0604020202020204" pitchFamily="34" charset="0"/>
                <a:sym typeface="Symbol" panose="05050102010706020507" pitchFamily="18" charset="2"/>
              </a:rPr>
              <a:t> </a:t>
            </a:r>
            <a:r>
              <a:rPr lang="fr-FR" sz="2000" dirty="0">
                <a:ea typeface="Times New Roman" panose="02020603050405020304" pitchFamily="18" charset="0"/>
              </a:rPr>
              <a:t>[ 4 ; 8 [</a:t>
            </a:r>
            <a:endParaRPr lang="fr-FR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1131" name="Forme libre : forme 41130">
            <a:extLst>
              <a:ext uri="{FF2B5EF4-FFF2-40B4-BE49-F238E27FC236}">
                <a16:creationId xmlns:a16="http://schemas.microsoft.com/office/drawing/2014/main" xmlns="" id="{E72A5DE5-E450-4FC8-A6AC-FE6DD2DDC88C}"/>
              </a:ext>
            </a:extLst>
          </p:cNvPr>
          <p:cNvSpPr/>
          <p:nvPr/>
        </p:nvSpPr>
        <p:spPr bwMode="auto">
          <a:xfrm>
            <a:off x="5748127" y="5970556"/>
            <a:ext cx="493122" cy="224286"/>
          </a:xfrm>
          <a:custGeom>
            <a:avLst/>
            <a:gdLst>
              <a:gd name="connsiteX0" fmla="*/ 0 w 224287"/>
              <a:gd name="connsiteY0" fmla="*/ 0 h 224286"/>
              <a:gd name="connsiteX1" fmla="*/ 0 w 224287"/>
              <a:gd name="connsiteY1" fmla="*/ 224286 h 224286"/>
              <a:gd name="connsiteX2" fmla="*/ 224287 w 224287"/>
              <a:gd name="connsiteY2" fmla="*/ 224286 h 2242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24287" h="224286">
                <a:moveTo>
                  <a:pt x="0" y="0"/>
                </a:moveTo>
                <a:lnTo>
                  <a:pt x="0" y="224286"/>
                </a:lnTo>
                <a:lnTo>
                  <a:pt x="224287" y="224286"/>
                </a:lnTo>
              </a:path>
            </a:pathLst>
          </a:cu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8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4" name="AutoShape 6">
            <a:extLst>
              <a:ext uri="{FF2B5EF4-FFF2-40B4-BE49-F238E27FC236}">
                <a16:creationId xmlns:a16="http://schemas.microsoft.com/office/drawing/2014/main" xmlns="" id="{3A48B380-9FB0-4C30-96B2-B667BEE791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07855" y="3030345"/>
            <a:ext cx="117475" cy="117475"/>
          </a:xfrm>
          <a:prstGeom prst="flowChartOr">
            <a:avLst/>
          </a:prstGeom>
          <a:solidFill>
            <a:srgbClr val="000000"/>
          </a:solidFill>
          <a:ln w="12700">
            <a:solidFill>
              <a:srgbClr val="FFFFFF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59" name="Line 81">
            <a:extLst>
              <a:ext uri="{FF2B5EF4-FFF2-40B4-BE49-F238E27FC236}">
                <a16:creationId xmlns:a16="http://schemas.microsoft.com/office/drawing/2014/main" xmlns="" id="{ED14C6B1-1155-49CA-B212-A5D59C8564E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264760" y="1847491"/>
            <a:ext cx="0" cy="765299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60" name="Line 82">
            <a:extLst>
              <a:ext uri="{FF2B5EF4-FFF2-40B4-BE49-F238E27FC236}">
                <a16:creationId xmlns:a16="http://schemas.microsoft.com/office/drawing/2014/main" xmlns="" id="{5291E554-2BB0-4649-AAD8-C279F1C172A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172190" y="1843916"/>
            <a:ext cx="0" cy="318924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64" name="Line 83">
            <a:extLst>
              <a:ext uri="{FF2B5EF4-FFF2-40B4-BE49-F238E27FC236}">
                <a16:creationId xmlns:a16="http://schemas.microsoft.com/office/drawing/2014/main" xmlns="" id="{9CB88C95-D3E9-4849-B9CD-AE224CDA1A0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269119" y="2048600"/>
            <a:ext cx="900797" cy="134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 type="stealth" w="med" len="lg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65" name="Text Box 84">
            <a:extLst>
              <a:ext uri="{FF2B5EF4-FFF2-40B4-BE49-F238E27FC236}">
                <a16:creationId xmlns:a16="http://schemas.microsoft.com/office/drawing/2014/main" xmlns="" id="{A72813C9-01DD-4DAF-B07C-76E48D988B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10813" y="1887433"/>
            <a:ext cx="246063" cy="3189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txBody>
          <a:bodyPr wrap="square" lIns="36000" tIns="36000" rIns="36000" bIns="36000">
            <a:spAutoFit/>
          </a:bodyPr>
          <a:lstStyle>
            <a:lvl1pPr algn="l">
              <a:tabLst>
                <a:tab pos="3746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>
              <a:tabLst>
                <a:tab pos="3746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tabLst>
                <a:tab pos="3746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3746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3746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746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746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746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746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fr-FR" altLang="fr-FR" sz="1600" b="0" dirty="0"/>
              <a:t>4</a:t>
            </a:r>
          </a:p>
        </p:txBody>
      </p:sp>
      <p:sp>
        <p:nvSpPr>
          <p:cNvPr id="66" name="Oval 21">
            <a:extLst>
              <a:ext uri="{FF2B5EF4-FFF2-40B4-BE49-F238E27FC236}">
                <a16:creationId xmlns:a16="http://schemas.microsoft.com/office/drawing/2014/main" xmlns="" id="{854366CA-709C-4432-B92C-77F587E96A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95693" y="3146014"/>
            <a:ext cx="266862" cy="278414"/>
          </a:xfrm>
          <a:prstGeom prst="ellipse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fr-FR" altLang="fr-FR" sz="14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Arial" panose="020B0604020202020204" pitchFamily="34" charset="0"/>
              </a:rPr>
              <a:t>G</a:t>
            </a:r>
            <a:endParaRPr kumimoji="0" lang="fr-FR" altLang="fr-FR" sz="1400" b="0" i="0" u="none" strike="noStrike" cap="none" normalizeH="0" baseline="0" dirty="0">
              <a:ln>
                <a:noFill/>
              </a:ln>
              <a:solidFill>
                <a:srgbClr val="00800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7" name="Text Box 13">
            <a:extLst>
              <a:ext uri="{FF2B5EF4-FFF2-40B4-BE49-F238E27FC236}">
                <a16:creationId xmlns:a16="http://schemas.microsoft.com/office/drawing/2014/main" xmlns="" id="{46309487-37DA-470E-83C4-9576D74343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499" y="1442869"/>
            <a:ext cx="3078949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6969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tabLst>
                <a:tab pos="10810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>
              <a:tabLst>
                <a:tab pos="10810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tabLst>
                <a:tab pos="10810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810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810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810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810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810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810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fr-FR" altLang="fr-FR" sz="2000" b="0" dirty="0" smtClean="0">
                <a:cs typeface="Times New Roman" panose="02020603050405020304" pitchFamily="18" charset="0"/>
              </a:rPr>
              <a:t>Regardons l’action </a:t>
            </a:r>
            <a:r>
              <a:rPr lang="fr-FR" altLang="fr-FR" sz="2000" b="0" dirty="0">
                <a:cs typeface="Times New Roman" panose="02020603050405020304" pitchFamily="18" charset="0"/>
              </a:rPr>
              <a:t>mécanique </a:t>
            </a:r>
            <a:r>
              <a:rPr lang="fr-FR" altLang="fr-FR" sz="2000" b="0" dirty="0" smtClean="0">
                <a:cs typeface="Times New Roman" panose="02020603050405020304" pitchFamily="18" charset="0"/>
              </a:rPr>
              <a:t>repartie (action </a:t>
            </a:r>
            <a:r>
              <a:rPr lang="fr-FR" altLang="fr-FR" sz="2000" b="0" dirty="0">
                <a:cs typeface="Times New Roman" panose="02020603050405020304" pitchFamily="18" charset="0"/>
              </a:rPr>
              <a:t>de </a:t>
            </a:r>
            <a:r>
              <a:rPr lang="fr-FR" altLang="fr-FR" sz="2000" dirty="0">
                <a:cs typeface="Times New Roman" panose="02020603050405020304" pitchFamily="18" charset="0"/>
              </a:rPr>
              <a:t>4</a:t>
            </a:r>
            <a:r>
              <a:rPr lang="fr-FR" altLang="fr-FR" sz="2000" b="0" dirty="0">
                <a:cs typeface="Times New Roman" panose="02020603050405020304" pitchFamily="18" charset="0"/>
              </a:rPr>
              <a:t> / </a:t>
            </a:r>
            <a:r>
              <a:rPr lang="fr-FR" altLang="fr-FR" sz="2000" dirty="0">
                <a:cs typeface="Times New Roman" panose="02020603050405020304" pitchFamily="18" charset="0"/>
              </a:rPr>
              <a:t>7</a:t>
            </a:r>
            <a:r>
              <a:rPr lang="fr-FR" altLang="fr-FR" sz="2000" b="0" dirty="0" smtClean="0">
                <a:cs typeface="Times New Roman" panose="02020603050405020304" pitchFamily="18" charset="0"/>
              </a:rPr>
              <a:t>)</a:t>
            </a:r>
            <a:endParaRPr lang="fr-FR" altLang="fr-FR" sz="2000" b="0" dirty="0">
              <a:cs typeface="Times New Roman" panose="02020603050405020304" pitchFamily="18" charset="0"/>
            </a:endParaRPr>
          </a:p>
        </p:txBody>
      </p:sp>
      <p:sp>
        <p:nvSpPr>
          <p:cNvPr id="55" name="AutoShape 7">
            <a:extLst>
              <a:ext uri="{FF2B5EF4-FFF2-40B4-BE49-F238E27FC236}">
                <a16:creationId xmlns:a16="http://schemas.microsoft.com/office/drawing/2014/main" xmlns="" id="{845240F6-09E7-4CED-8A51-9CA71952D2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3805" y="3030345"/>
            <a:ext cx="117475" cy="117475"/>
          </a:xfrm>
          <a:prstGeom prst="flowChartOr">
            <a:avLst/>
          </a:prstGeom>
          <a:solidFill>
            <a:srgbClr val="000000"/>
          </a:solidFill>
          <a:ln w="12700">
            <a:solidFill>
              <a:srgbClr val="FFFFFF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41126" name="Oval 20">
            <a:extLst>
              <a:ext uri="{FF2B5EF4-FFF2-40B4-BE49-F238E27FC236}">
                <a16:creationId xmlns:a16="http://schemas.microsoft.com/office/drawing/2014/main" xmlns="" id="{D9234629-6B0F-448A-9B64-9B078F8374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19200" y="2990303"/>
            <a:ext cx="273050" cy="169862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fr-FR" altLang="fr-FR" sz="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A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8" name="Line 82">
            <a:extLst>
              <a:ext uri="{FF2B5EF4-FFF2-40B4-BE49-F238E27FC236}">
                <a16:creationId xmlns:a16="http://schemas.microsoft.com/office/drawing/2014/main" xmlns="" id="{C4368D2D-547B-450C-BF9E-9667504F46D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448555" y="1843916"/>
            <a:ext cx="0" cy="318924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69" name="Line 83">
            <a:extLst>
              <a:ext uri="{FF2B5EF4-FFF2-40B4-BE49-F238E27FC236}">
                <a16:creationId xmlns:a16="http://schemas.microsoft.com/office/drawing/2014/main" xmlns="" id="{DF217542-27E1-493D-93BA-5C0B38AFF549}"/>
              </a:ext>
            </a:extLst>
          </p:cNvPr>
          <p:cNvSpPr>
            <a:spLocks noChangeShapeType="1"/>
          </p:cNvSpPr>
          <p:nvPr/>
        </p:nvSpPr>
        <p:spPr bwMode="auto">
          <a:xfrm>
            <a:off x="5032860" y="1919300"/>
            <a:ext cx="143774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 type="none" w="med" len="lg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70" name="Line 83">
            <a:extLst>
              <a:ext uri="{FF2B5EF4-FFF2-40B4-BE49-F238E27FC236}">
                <a16:creationId xmlns:a16="http://schemas.microsoft.com/office/drawing/2014/main" xmlns="" id="{D8FC1ACF-550A-43CD-9C15-E48A8FF0CCC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176634" y="1918597"/>
            <a:ext cx="941595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 type="none" w="med" len="lg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72" name="Text Box 84">
            <a:extLst>
              <a:ext uri="{FF2B5EF4-FFF2-40B4-BE49-F238E27FC236}">
                <a16:creationId xmlns:a16="http://schemas.microsoft.com/office/drawing/2014/main" xmlns="" id="{C6F53CCE-6519-4F1F-A03D-FBB9058E02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66285" y="1765901"/>
            <a:ext cx="1140825" cy="3189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txBody>
          <a:bodyPr wrap="square" lIns="36000" tIns="36000" rIns="36000" bIns="36000">
            <a:spAutoFit/>
          </a:bodyPr>
          <a:lstStyle>
            <a:lvl1pPr algn="l">
              <a:tabLst>
                <a:tab pos="3746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>
              <a:tabLst>
                <a:tab pos="3746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tabLst>
                <a:tab pos="3746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3746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3746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746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746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746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746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fr-FR" altLang="fr-FR" sz="1600" b="0" dirty="0"/>
          </a:p>
        </p:txBody>
      </p:sp>
      <p:sp>
        <p:nvSpPr>
          <p:cNvPr id="73" name="Line 83">
            <a:extLst>
              <a:ext uri="{FF2B5EF4-FFF2-40B4-BE49-F238E27FC236}">
                <a16:creationId xmlns:a16="http://schemas.microsoft.com/office/drawing/2014/main" xmlns="" id="{F0B90607-4D06-4521-BD8E-46FEC00BEAB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269119" y="5037510"/>
            <a:ext cx="1875743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 type="stealth" w="med" len="lg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74" name="Line 82">
            <a:extLst>
              <a:ext uri="{FF2B5EF4-FFF2-40B4-BE49-F238E27FC236}">
                <a16:creationId xmlns:a16="http://schemas.microsoft.com/office/drawing/2014/main" xmlns="" id="{6D7BFC3B-727C-492E-9F86-DF5749E7AC0A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146823" y="3146756"/>
            <a:ext cx="10434" cy="2048874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75" name="Text Box 84">
            <a:extLst>
              <a:ext uri="{FF2B5EF4-FFF2-40B4-BE49-F238E27FC236}">
                <a16:creationId xmlns:a16="http://schemas.microsoft.com/office/drawing/2014/main" xmlns="" id="{0541544E-5A82-4334-B570-F3E7D282EC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19308" y="4876706"/>
            <a:ext cx="246063" cy="3189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txBody>
          <a:bodyPr wrap="square" lIns="36000" tIns="36000" rIns="36000" bIns="36000">
            <a:spAutoFit/>
          </a:bodyPr>
          <a:lstStyle>
            <a:lvl1pPr algn="l">
              <a:tabLst>
                <a:tab pos="3746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>
              <a:tabLst>
                <a:tab pos="3746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tabLst>
                <a:tab pos="3746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3746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3746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746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746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746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746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fr-FR" altLang="fr-FR" sz="1600" b="0" dirty="0"/>
              <a:t>8</a:t>
            </a:r>
          </a:p>
        </p:txBody>
      </p:sp>
      <p:sp>
        <p:nvSpPr>
          <p:cNvPr id="89" name="AutoShape 6">
            <a:extLst>
              <a:ext uri="{FF2B5EF4-FFF2-40B4-BE49-F238E27FC236}">
                <a16:creationId xmlns:a16="http://schemas.microsoft.com/office/drawing/2014/main" xmlns="" id="{29D78CE7-CB99-4BA4-AD9E-789FCE6F3E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88029" y="3031662"/>
            <a:ext cx="117475" cy="117475"/>
          </a:xfrm>
          <a:prstGeom prst="flowChartOr">
            <a:avLst/>
          </a:prstGeom>
          <a:solidFill>
            <a:srgbClr val="008000"/>
          </a:solidFill>
          <a:ln w="12700">
            <a:solidFill>
              <a:srgbClr val="FFFFFF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71" name="AutoShape 7">
            <a:extLst>
              <a:ext uri="{FF2B5EF4-FFF2-40B4-BE49-F238E27FC236}">
                <a16:creationId xmlns:a16="http://schemas.microsoft.com/office/drawing/2014/main" xmlns="" id="{845240F6-09E7-4CED-8A51-9CA71952D2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43933" y="3033942"/>
            <a:ext cx="117475" cy="117475"/>
          </a:xfrm>
          <a:prstGeom prst="flowChartOr">
            <a:avLst/>
          </a:prstGeom>
          <a:solidFill>
            <a:srgbClr val="000000"/>
          </a:solidFill>
          <a:ln w="12700">
            <a:solidFill>
              <a:srgbClr val="FFFFFF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77" name="Oval 21">
            <a:extLst>
              <a:ext uri="{FF2B5EF4-FFF2-40B4-BE49-F238E27FC236}">
                <a16:creationId xmlns:a16="http://schemas.microsoft.com/office/drawing/2014/main" xmlns="" id="{854366CA-709C-4432-B92C-77F587E96A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28408" y="3153799"/>
            <a:ext cx="266862" cy="278414"/>
          </a:xfrm>
          <a:prstGeom prst="ellipse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fr-FR" altLang="fr-FR" sz="1400" b="1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Arial" panose="020B0604020202020204" pitchFamily="34" charset="0"/>
              </a:rPr>
              <a:t>A’</a:t>
            </a:r>
            <a:endParaRPr kumimoji="0" lang="fr-FR" altLang="fr-FR" sz="1400" b="0" i="0" u="none" strike="noStrike" cap="none" normalizeH="0" baseline="0" dirty="0">
              <a:ln>
                <a:noFill/>
              </a:ln>
              <a:solidFill>
                <a:srgbClr val="00800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8" name="Line 83">
            <a:extLst>
              <a:ext uri="{FF2B5EF4-FFF2-40B4-BE49-F238E27FC236}">
                <a16:creationId xmlns:a16="http://schemas.microsoft.com/office/drawing/2014/main" xmlns="" id="{DF217542-27E1-493D-93BA-5C0B38AFF54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474260" y="1918220"/>
            <a:ext cx="143774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 type="none" w="med" len="lg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79" name="Text Box 13">
            <a:extLst>
              <a:ext uri="{FF2B5EF4-FFF2-40B4-BE49-F238E27FC236}">
                <a16:creationId xmlns:a16="http://schemas.microsoft.com/office/drawing/2014/main" xmlns="" id="{46309487-37DA-470E-83C4-9576D74343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500" y="2814520"/>
            <a:ext cx="3078949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6969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tabLst>
                <a:tab pos="10810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>
              <a:tabLst>
                <a:tab pos="10810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tabLst>
                <a:tab pos="10810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810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810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810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810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810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810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fr-FR" altLang="fr-FR" sz="2000" dirty="0" smtClean="0">
                <a:cs typeface="Times New Roman" panose="02020603050405020304" pitchFamily="18" charset="0"/>
              </a:rPr>
              <a:t>Principe de calcul :</a:t>
            </a:r>
          </a:p>
        </p:txBody>
      </p:sp>
      <p:sp>
        <p:nvSpPr>
          <p:cNvPr id="95" name="Line 82">
            <a:extLst>
              <a:ext uri="{FF2B5EF4-FFF2-40B4-BE49-F238E27FC236}">
                <a16:creationId xmlns:a16="http://schemas.microsoft.com/office/drawing/2014/main" xmlns="" id="{C4368D2D-547B-450C-BF9E-9667504F46D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451258" y="2622495"/>
            <a:ext cx="0" cy="318924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96" name="Line 82">
            <a:extLst>
              <a:ext uri="{FF2B5EF4-FFF2-40B4-BE49-F238E27FC236}">
                <a16:creationId xmlns:a16="http://schemas.microsoft.com/office/drawing/2014/main" xmlns="" id="{5291E554-2BB0-4649-AAD8-C279F1C172A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303856" y="2701131"/>
            <a:ext cx="0" cy="348101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97" name="Line 83">
            <a:extLst>
              <a:ext uri="{FF2B5EF4-FFF2-40B4-BE49-F238E27FC236}">
                <a16:creationId xmlns:a16="http://schemas.microsoft.com/office/drawing/2014/main" xmlns="" id="{D8FC1ACF-550A-43CD-9C15-E48A8FF0CCC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131568" y="2781956"/>
            <a:ext cx="340723" cy="1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 type="none" w="med" len="lg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98" name="Line 83">
            <a:extLst>
              <a:ext uri="{FF2B5EF4-FFF2-40B4-BE49-F238E27FC236}">
                <a16:creationId xmlns:a16="http://schemas.microsoft.com/office/drawing/2014/main" xmlns="" id="{DF217542-27E1-493D-93BA-5C0B38AFF549}"/>
              </a:ext>
            </a:extLst>
          </p:cNvPr>
          <p:cNvSpPr>
            <a:spLocks noChangeShapeType="1"/>
          </p:cNvSpPr>
          <p:nvPr/>
        </p:nvSpPr>
        <p:spPr bwMode="auto">
          <a:xfrm>
            <a:off x="5155540" y="2783036"/>
            <a:ext cx="143774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 type="none" w="med" len="lg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99" name="Line 83">
            <a:extLst>
              <a:ext uri="{FF2B5EF4-FFF2-40B4-BE49-F238E27FC236}">
                <a16:creationId xmlns:a16="http://schemas.microsoft.com/office/drawing/2014/main" xmlns="" id="{DF217542-27E1-493D-93BA-5C0B38AFF54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465896" y="2781956"/>
            <a:ext cx="318397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 type="none" w="med" len="lg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100" name="Text Box 84">
            <a:extLst>
              <a:ext uri="{FF2B5EF4-FFF2-40B4-BE49-F238E27FC236}">
                <a16:creationId xmlns:a16="http://schemas.microsoft.com/office/drawing/2014/main" xmlns="" id="{C6F53CCE-6519-4F1F-A03D-FBB9058E02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61335" y="2628845"/>
            <a:ext cx="1460610" cy="3189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txBody>
          <a:bodyPr wrap="square" lIns="36000" tIns="36000" rIns="36000" bIns="36000">
            <a:spAutoFit/>
          </a:bodyPr>
          <a:lstStyle>
            <a:lvl1pPr algn="l">
              <a:tabLst>
                <a:tab pos="3746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>
              <a:tabLst>
                <a:tab pos="3746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tabLst>
                <a:tab pos="3746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3746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3746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746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746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746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746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fr-FR" altLang="fr-FR" sz="1600" b="0" dirty="0"/>
          </a:p>
        </p:txBody>
      </p:sp>
      <p:sp>
        <p:nvSpPr>
          <p:cNvPr id="103" name="Oval 21">
            <a:extLst>
              <a:ext uri="{FF2B5EF4-FFF2-40B4-BE49-F238E27FC236}">
                <a16:creationId xmlns:a16="http://schemas.microsoft.com/office/drawing/2014/main" xmlns="" id="{854366CA-709C-4432-B92C-77F587E96A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24150" y="2268095"/>
            <a:ext cx="1413413" cy="278414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fr-FR" altLang="fr-FR" sz="14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kumimoji="0" lang="fr-FR" altLang="fr-FR" sz="1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= 9,7 N / mm</a:t>
            </a:r>
            <a:endParaRPr kumimoji="0" lang="fr-FR" altLang="fr-FR" sz="14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4" name="AutoShape 238">
            <a:extLst>
              <a:ext uri="{FF2B5EF4-FFF2-40B4-BE49-F238E27FC236}">
                <a16:creationId xmlns:a16="http://schemas.microsoft.com/office/drawing/2014/main" xmlns="" id="{DB32A7B6-A078-478E-B2AF-0FCA40352D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20052" y="4222305"/>
            <a:ext cx="1451314" cy="553534"/>
          </a:xfrm>
          <a:prstGeom prst="wedgeRectCallout">
            <a:avLst>
              <a:gd name="adj1" fmla="val -71552"/>
              <a:gd name="adj2" fmla="val 19090"/>
            </a:avLst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</p:spPr>
        <p:txBody>
          <a:bodyPr lIns="36000" tIns="36000" rIns="36000" bIns="36000"/>
          <a:lstStyle/>
          <a:p>
            <a:pPr eaLnBrk="0" hangingPunct="0"/>
            <a:r>
              <a:rPr lang="fr-FR" altLang="fr-FR" sz="1400" b="0" dirty="0" smtClean="0">
                <a:solidFill>
                  <a:schemeClr val="bg1"/>
                </a:solidFill>
              </a:rPr>
              <a:t>Prenons cet autre exemple</a:t>
            </a:r>
            <a:endParaRPr lang="fr-FR" altLang="fr-FR" sz="2000" dirty="0">
              <a:solidFill>
                <a:schemeClr val="bg1"/>
              </a:solidFill>
            </a:endParaRPr>
          </a:p>
        </p:txBody>
      </p:sp>
      <p:grpSp>
        <p:nvGrpSpPr>
          <p:cNvPr id="2" name="Groupe 1"/>
          <p:cNvGrpSpPr/>
          <p:nvPr/>
        </p:nvGrpSpPr>
        <p:grpSpPr>
          <a:xfrm>
            <a:off x="6645866" y="3190682"/>
            <a:ext cx="2227494" cy="655858"/>
            <a:chOff x="6645866" y="3190682"/>
            <a:chExt cx="2227494" cy="655858"/>
          </a:xfrm>
        </p:grpSpPr>
        <p:sp>
          <p:nvSpPr>
            <p:cNvPr id="102" name="AutoShape 238">
              <a:extLst>
                <a:ext uri="{FF2B5EF4-FFF2-40B4-BE49-F238E27FC236}">
                  <a16:creationId xmlns:a16="http://schemas.microsoft.com/office/drawing/2014/main" xmlns="" id="{DB32A7B6-A078-478E-B2AF-0FCA40352D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645866" y="3190682"/>
              <a:ext cx="2227494" cy="655858"/>
            </a:xfrm>
            <a:prstGeom prst="wedgeRectCallout">
              <a:avLst>
                <a:gd name="adj1" fmla="val -98644"/>
                <a:gd name="adj2" fmla="val 18686"/>
              </a:avLst>
            </a:prstGeom>
            <a:solidFill>
              <a:srgbClr val="FF0000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</p:spPr>
          <p:txBody>
            <a:bodyPr lIns="108000" tIns="108000" rIns="36000" bIns="36000"/>
            <a:lstStyle/>
            <a:p>
              <a:pPr algn="l" eaLnBrk="0" hangingPunct="0"/>
              <a:r>
                <a:rPr lang="fr-FR" altLang="fr-FR" sz="1400" b="0" dirty="0" smtClean="0">
                  <a:solidFill>
                    <a:schemeClr val="bg1"/>
                  </a:solidFill>
                </a:rPr>
                <a:t>|| A’ || = p . 1 = 9,7 x 1</a:t>
              </a:r>
            </a:p>
            <a:p>
              <a:pPr algn="l" eaLnBrk="0" hangingPunct="0"/>
              <a:r>
                <a:rPr lang="fr-FR" altLang="fr-FR" sz="1400" b="0" dirty="0">
                  <a:solidFill>
                    <a:srgbClr val="FF0000"/>
                  </a:solidFill>
                </a:rPr>
                <a:t>|| A’ || = p . </a:t>
              </a:r>
              <a:r>
                <a:rPr lang="fr-FR" altLang="fr-FR" sz="1400" b="0" dirty="0" smtClean="0">
                  <a:solidFill>
                    <a:srgbClr val="FF0000"/>
                  </a:solidFill>
                </a:rPr>
                <a:t>1 </a:t>
              </a:r>
              <a:r>
                <a:rPr lang="fr-FR" altLang="fr-FR" sz="1400" b="0" dirty="0">
                  <a:solidFill>
                    <a:schemeClr val="bg1"/>
                  </a:solidFill>
                </a:rPr>
                <a:t>= </a:t>
              </a:r>
              <a:r>
                <a:rPr lang="fr-FR" altLang="fr-FR" sz="1400" b="0" dirty="0" smtClean="0">
                  <a:solidFill>
                    <a:schemeClr val="bg1"/>
                  </a:solidFill>
                </a:rPr>
                <a:t>9,7 N</a:t>
              </a:r>
              <a:endParaRPr lang="fr-FR" altLang="fr-FR" sz="1400" b="0" dirty="0">
                <a:solidFill>
                  <a:schemeClr val="bg1"/>
                </a:solidFill>
              </a:endParaRPr>
            </a:p>
            <a:p>
              <a:pPr algn="l" eaLnBrk="0" hangingPunct="0"/>
              <a:endParaRPr lang="fr-FR" altLang="fr-FR" sz="1400" b="0" dirty="0" smtClean="0">
                <a:solidFill>
                  <a:schemeClr val="bg1"/>
                </a:solidFill>
              </a:endParaRPr>
            </a:p>
          </p:txBody>
        </p:sp>
        <p:sp>
          <p:nvSpPr>
            <p:cNvPr id="105" name="Line 3">
              <a:extLst>
                <a:ext uri="{FF2B5EF4-FFF2-40B4-BE49-F238E27FC236}">
                  <a16:creationId xmlns:a16="http://schemas.microsoft.com/office/drawing/2014/main" xmlns="" id="{B1BC0563-CA36-4631-8AD4-882BF2328A0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821406" y="3283479"/>
              <a:ext cx="246919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ln>
                  <a:solidFill>
                    <a:schemeClr val="tx1"/>
                  </a:solidFill>
                </a:ln>
              </a:endParaRPr>
            </a:p>
          </p:txBody>
        </p:sp>
      </p:grpSp>
      <p:sp>
        <p:nvSpPr>
          <p:cNvPr id="81" name="Line 10">
            <a:extLst>
              <a:ext uri="{FF2B5EF4-FFF2-40B4-BE49-F238E27FC236}">
                <a16:creationId xmlns:a16="http://schemas.microsoft.com/office/drawing/2014/main" xmlns="" id="{878978F2-B62D-43E3-8F32-295F3815F54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176634" y="2201814"/>
            <a:ext cx="0" cy="410976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 type="triangle" w="sm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82" name="Line 11">
            <a:extLst>
              <a:ext uri="{FF2B5EF4-FFF2-40B4-BE49-F238E27FC236}">
                <a16:creationId xmlns:a16="http://schemas.microsoft.com/office/drawing/2014/main" xmlns="" id="{6154D3A7-3E4E-42E9-8E92-4B49FD9E3AB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243552" y="2201814"/>
            <a:ext cx="0" cy="410976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 type="triangle" w="sm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83" name="Line 12">
            <a:extLst>
              <a:ext uri="{FF2B5EF4-FFF2-40B4-BE49-F238E27FC236}">
                <a16:creationId xmlns:a16="http://schemas.microsoft.com/office/drawing/2014/main" xmlns="" id="{F7D7C092-EF4A-4678-AA58-194BDF0EB35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310471" y="2201814"/>
            <a:ext cx="0" cy="410976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 type="triangle" w="sm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84" name="Line 13">
            <a:extLst>
              <a:ext uri="{FF2B5EF4-FFF2-40B4-BE49-F238E27FC236}">
                <a16:creationId xmlns:a16="http://schemas.microsoft.com/office/drawing/2014/main" xmlns="" id="{36589BAA-204D-4F74-9883-A4D4EF38220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377389" y="2201814"/>
            <a:ext cx="0" cy="410976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 type="triangle" w="sm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85" name="Line 14">
            <a:extLst>
              <a:ext uri="{FF2B5EF4-FFF2-40B4-BE49-F238E27FC236}">
                <a16:creationId xmlns:a16="http://schemas.microsoft.com/office/drawing/2014/main" xmlns="" id="{7D7A805F-F001-433C-8F29-A7FD3F6B52D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444307" y="2201814"/>
            <a:ext cx="0" cy="410976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 type="triangle" w="sm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94" name="Line 16">
            <a:extLst>
              <a:ext uri="{FF2B5EF4-FFF2-40B4-BE49-F238E27FC236}">
                <a16:creationId xmlns:a16="http://schemas.microsoft.com/office/drawing/2014/main" xmlns="" id="{04CD4D0D-E4FB-4BE5-A5EF-27B7651E9956}"/>
              </a:ext>
            </a:extLst>
          </p:cNvPr>
          <p:cNvSpPr>
            <a:spLocks noChangeShapeType="1"/>
          </p:cNvSpPr>
          <p:nvPr/>
        </p:nvSpPr>
        <p:spPr bwMode="auto">
          <a:xfrm>
            <a:off x="5176634" y="2200040"/>
            <a:ext cx="267673" cy="1774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8" name="Text Box 13">
            <a:extLst>
              <a:ext uri="{FF2B5EF4-FFF2-40B4-BE49-F238E27FC236}">
                <a16:creationId xmlns:a16="http://schemas.microsoft.com/office/drawing/2014/main" xmlns="" id="{46309487-37DA-470E-83C4-9576D74343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615" y="5234855"/>
            <a:ext cx="332183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6969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tabLst>
                <a:tab pos="10810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>
              <a:tabLst>
                <a:tab pos="10810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tabLst>
                <a:tab pos="10810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810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810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810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810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810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810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fr-FR" altLang="fr-FR" sz="2000" b="0" dirty="0" smtClean="0">
                <a:cs typeface="Times New Roman" panose="02020603050405020304" pitchFamily="18" charset="0"/>
              </a:rPr>
              <a:t>L’intensité de cette AM est proportionnelle à </a:t>
            </a:r>
            <a:r>
              <a:rPr lang="fr-FR" altLang="fr-FR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fr-FR" altLang="fr-FR" sz="2000" b="0" dirty="0" smtClean="0">
                <a:cs typeface="Times New Roman" panose="02020603050405020304" pitchFamily="18" charset="0"/>
              </a:rPr>
              <a:t> et à </a:t>
            </a:r>
            <a:r>
              <a:rPr lang="fr-FR" altLang="fr-FR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fr-FR" altLang="fr-FR" sz="2000" b="0" dirty="0" smtClean="0">
                <a:cs typeface="Times New Roman" panose="02020603050405020304" pitchFamily="18" charset="0"/>
              </a:rPr>
              <a:t>.</a:t>
            </a:r>
            <a:endParaRPr lang="fr-FR" altLang="fr-FR" sz="2000" b="0" dirty="0">
              <a:cs typeface="Times New Roman" panose="02020603050405020304" pitchFamily="18" charset="0"/>
            </a:endParaRPr>
          </a:p>
        </p:txBody>
      </p:sp>
      <p:sp>
        <p:nvSpPr>
          <p:cNvPr id="109" name="Text Box 13">
            <a:extLst>
              <a:ext uri="{FF2B5EF4-FFF2-40B4-BE49-F238E27FC236}">
                <a16:creationId xmlns:a16="http://schemas.microsoft.com/office/drawing/2014/main" xmlns="" id="{46309487-37DA-470E-83C4-9576D74343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959" y="3596690"/>
            <a:ext cx="3328486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6969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tabLst>
                <a:tab pos="10810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>
              <a:tabLst>
                <a:tab pos="10810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tabLst>
                <a:tab pos="10810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810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810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810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810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810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810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fr-FR" altLang="fr-FR" sz="2000" b="0" dirty="0" smtClean="0">
                <a:cs typeface="Times New Roman" panose="02020603050405020304" pitchFamily="18" charset="0"/>
              </a:rPr>
              <a:t>Elle a un point A’ d’application équivalent situé à la moitié de sa largeur de répartition.</a:t>
            </a:r>
            <a:endParaRPr lang="fr-FR" altLang="fr-FR" sz="2000" b="0" dirty="0">
              <a:cs typeface="Times New Roman" panose="02020603050405020304" pitchFamily="18" charset="0"/>
            </a:endParaRPr>
          </a:p>
        </p:txBody>
      </p:sp>
      <p:sp>
        <p:nvSpPr>
          <p:cNvPr id="110" name="Text Box 84">
            <a:extLst>
              <a:ext uri="{FF2B5EF4-FFF2-40B4-BE49-F238E27FC236}">
                <a16:creationId xmlns:a16="http://schemas.microsoft.com/office/drawing/2014/main" xmlns="" id="{C6F53CCE-6519-4F1F-A03D-FBB9058E02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62555" y="1765901"/>
            <a:ext cx="960125" cy="318924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lIns="36000" tIns="36000" rIns="36000" bIns="36000">
            <a:spAutoFit/>
          </a:bodyPr>
          <a:lstStyle>
            <a:lvl1pPr algn="l">
              <a:tabLst>
                <a:tab pos="3746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>
              <a:tabLst>
                <a:tab pos="3746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tabLst>
                <a:tab pos="3746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3746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3746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746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746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746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746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fr-FR" altLang="fr-FR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fr-FR" altLang="fr-FR" sz="1600" b="0" dirty="0" smtClean="0"/>
              <a:t> - 4 = 1</a:t>
            </a:r>
            <a:endParaRPr lang="fr-FR" altLang="fr-FR" sz="1600" b="0" dirty="0"/>
          </a:p>
        </p:txBody>
      </p:sp>
      <p:sp>
        <p:nvSpPr>
          <p:cNvPr id="111" name="Text Box 84">
            <a:extLst>
              <a:ext uri="{FF2B5EF4-FFF2-40B4-BE49-F238E27FC236}">
                <a16:creationId xmlns:a16="http://schemas.microsoft.com/office/drawing/2014/main" xmlns="" id="{C6F53CCE-6519-4F1F-A03D-FBB9058E02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61335" y="2622495"/>
            <a:ext cx="1460610" cy="318924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lIns="36000" tIns="36000" rIns="36000" bIns="36000">
            <a:spAutoFit/>
          </a:bodyPr>
          <a:lstStyle>
            <a:lvl1pPr algn="l">
              <a:tabLst>
                <a:tab pos="3746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>
              <a:tabLst>
                <a:tab pos="3746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tabLst>
                <a:tab pos="3746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3746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3746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746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746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746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746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fr-FR" altLang="fr-FR" sz="1600" b="0" dirty="0" smtClean="0"/>
              <a:t>1 / 2 = 0,5</a:t>
            </a:r>
            <a:endParaRPr lang="fr-FR" altLang="fr-FR" sz="1600" b="0" dirty="0"/>
          </a:p>
        </p:txBody>
      </p:sp>
    </p:spTree>
    <p:extLst>
      <p:ext uri="{BB962C8B-B14F-4D97-AF65-F5344CB8AC3E}">
        <p14:creationId xmlns:p14="http://schemas.microsoft.com/office/powerpoint/2010/main" val="943310288"/>
      </p:ext>
    </p:extLst>
  </p:cSld>
  <p:clrMapOvr>
    <a:masterClrMapping/>
  </p:clrMapOvr>
  <p:transition spd="med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14" presetClass="entr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1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20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20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9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5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93" grpId="0" animBg="1"/>
      <p:bldP spid="104" grpId="0" animBg="1" autoUpdateAnimBg="0"/>
      <p:bldP spid="110" grpId="0"/>
      <p:bldP spid="1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6" name="Group 227">
            <a:extLst>
              <a:ext uri="{FF2B5EF4-FFF2-40B4-BE49-F238E27FC236}">
                <a16:creationId xmlns:a16="http://schemas.microsoft.com/office/drawing/2014/main" xmlns="" id="{4BF47881-C6C7-4B41-93DD-494A11E0FAC2}"/>
              </a:ext>
            </a:extLst>
          </p:cNvPr>
          <p:cNvGrpSpPr>
            <a:grpSpLocks/>
          </p:cNvGrpSpPr>
          <p:nvPr/>
        </p:nvGrpSpPr>
        <p:grpSpPr bwMode="auto">
          <a:xfrm>
            <a:off x="3765494" y="1281183"/>
            <a:ext cx="5208827" cy="5427663"/>
            <a:chOff x="2009" y="1431"/>
            <a:chExt cx="3629" cy="3419"/>
          </a:xfrm>
        </p:grpSpPr>
        <p:sp>
          <p:nvSpPr>
            <p:cNvPr id="117" name="Rectangle 228">
              <a:extLst>
                <a:ext uri="{FF2B5EF4-FFF2-40B4-BE49-F238E27FC236}">
                  <a16:creationId xmlns:a16="http://schemas.microsoft.com/office/drawing/2014/main" xmlns="" id="{7E57BDEA-0F67-49D4-8D9D-BC0E0134775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09" y="1446"/>
              <a:ext cx="3629" cy="3404"/>
            </a:xfrm>
            <a:prstGeom prst="rect">
              <a:avLst/>
            </a:prstGeom>
            <a:pattFill prst="lgGrid">
              <a:fgClr>
                <a:schemeClr val="bg1">
                  <a:lumMod val="95000"/>
                </a:schemeClr>
              </a:fgClr>
              <a:bgClr>
                <a:schemeClr val="bg1"/>
              </a:bgClr>
            </a:pattFill>
            <a:ln w="317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 altLang="fr-FR" sz="1800" b="0"/>
            </a:p>
          </p:txBody>
        </p:sp>
        <p:grpSp>
          <p:nvGrpSpPr>
            <p:cNvPr id="118" name="Group 229">
              <a:extLst>
                <a:ext uri="{FF2B5EF4-FFF2-40B4-BE49-F238E27FC236}">
                  <a16:creationId xmlns:a16="http://schemas.microsoft.com/office/drawing/2014/main" xmlns="" id="{FC7FD569-524C-4F06-8C31-5F561BAE914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009" y="1448"/>
              <a:ext cx="1681" cy="122"/>
              <a:chOff x="1476" y="1488"/>
              <a:chExt cx="1860" cy="108"/>
            </a:xfrm>
          </p:grpSpPr>
          <p:pic>
            <p:nvPicPr>
              <p:cNvPr id="120" name="Picture 230">
                <a:extLst>
                  <a:ext uri="{FF2B5EF4-FFF2-40B4-BE49-F238E27FC236}">
                    <a16:creationId xmlns:a16="http://schemas.microsoft.com/office/drawing/2014/main" xmlns="" id="{FB0F71AC-F58C-4C3A-A243-501CC459AE90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976" y="1488"/>
                <a:ext cx="360" cy="10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21" name="Picture 231">
                <a:extLst>
                  <a:ext uri="{FF2B5EF4-FFF2-40B4-BE49-F238E27FC236}">
                    <a16:creationId xmlns:a16="http://schemas.microsoft.com/office/drawing/2014/main" xmlns="" id="{2B8CF735-D3F2-4B5D-A5D5-A7E1C190F008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476" y="1488"/>
                <a:ext cx="1507" cy="10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sp>
          <p:nvSpPr>
            <p:cNvPr id="119" name="Text Box 235">
              <a:extLst>
                <a:ext uri="{FF2B5EF4-FFF2-40B4-BE49-F238E27FC236}">
                  <a16:creationId xmlns:a16="http://schemas.microsoft.com/office/drawing/2014/main" xmlns="" id="{00631C4F-8096-4628-9B89-4631BE9DE2E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09" y="1431"/>
              <a:ext cx="1295" cy="1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969696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algn="l">
                <a:tabLst>
                  <a:tab pos="108108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algn="l">
                <a:tabLst>
                  <a:tab pos="108108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algn="l">
                <a:tabLst>
                  <a:tab pos="108108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algn="l">
                <a:tabLst>
                  <a:tab pos="108108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algn="l">
                <a:tabLst>
                  <a:tab pos="108108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tabLst>
                  <a:tab pos="108108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tabLst>
                  <a:tab pos="108108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tabLst>
                  <a:tab pos="108108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tabLst>
                  <a:tab pos="108108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just"/>
              <a:r>
                <a:rPr lang="fr-FR" altLang="fr-FR" sz="800" dirty="0">
                  <a:latin typeface="Verdana" panose="020B0604030504040204" pitchFamily="34" charset="0"/>
                </a:rPr>
                <a:t>Axe de micro moteur</a:t>
              </a:r>
            </a:p>
          </p:txBody>
        </p:sp>
      </p:grpSp>
      <p:sp>
        <p:nvSpPr>
          <p:cNvPr id="40975" name="Rectangle 15">
            <a:extLst>
              <a:ext uri="{FF2B5EF4-FFF2-40B4-BE49-F238E27FC236}">
                <a16:creationId xmlns:a16="http://schemas.microsoft.com/office/drawing/2014/main" xmlns="" id="{77D8821B-246E-4EBD-B1E4-2E7CB34DB7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68434" y="152400"/>
            <a:ext cx="737556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marL="342900" indent="-3429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>
              <a:spcBef>
                <a:spcPct val="20000"/>
              </a:spcBef>
              <a:buClr>
                <a:schemeClr val="hlink"/>
              </a:buClr>
              <a:buSzPct val="50000"/>
              <a:buFont typeface="Monotype Sorts" pitchFamily="2" charset="2"/>
              <a:buNone/>
            </a:pPr>
            <a:r>
              <a:rPr kumimoji="1" lang="fr-FR" altLang="fr-FR" sz="2800" dirty="0"/>
              <a:t>RDM : EDC – axe de micro moteur</a:t>
            </a:r>
          </a:p>
        </p:txBody>
      </p:sp>
      <p:sp>
        <p:nvSpPr>
          <p:cNvPr id="41149" name="Rectangle 189">
            <a:extLst>
              <a:ext uri="{FF2B5EF4-FFF2-40B4-BE49-F238E27FC236}">
                <a16:creationId xmlns:a16="http://schemas.microsoft.com/office/drawing/2014/main" xmlns="" id="{D55629CC-4493-461F-9429-A9E9F95DA3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500" y="587375"/>
            <a:ext cx="9080500" cy="554038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fr-FR" altLang="fr-FR" sz="2800" dirty="0">
                <a:solidFill>
                  <a:srgbClr val="5A6D76"/>
                </a:solidFill>
                <a:cs typeface="Times New Roman" panose="02020603050405020304" pitchFamily="18" charset="0"/>
              </a:rPr>
              <a:t>Modèle 2 – Tronçon II (avec symétrie)</a:t>
            </a:r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xmlns="" id="{7C0BFDBC-0E69-4373-8BCF-5699B6DDCA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55481" y="2622495"/>
            <a:ext cx="3794125" cy="914400"/>
          </a:xfrm>
          <a:prstGeom prst="rect">
            <a:avLst/>
          </a:prstGeom>
          <a:gradFill rotWithShape="0">
            <a:gsLst>
              <a:gs pos="0">
                <a:srgbClr val="969696"/>
              </a:gs>
              <a:gs pos="50000">
                <a:srgbClr val="FFFFFF"/>
              </a:gs>
              <a:gs pos="100000">
                <a:srgbClr val="969696"/>
              </a:gs>
            </a:gsLst>
            <a:lin ang="5400000" scaled="1"/>
          </a:gra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9" name="Line 3">
            <a:extLst>
              <a:ext uri="{FF2B5EF4-FFF2-40B4-BE49-F238E27FC236}">
                <a16:creationId xmlns:a16="http://schemas.microsoft.com/office/drawing/2014/main" xmlns="" id="{B1BC0563-CA36-4631-8AD4-882BF2328A0C}"/>
              </a:ext>
            </a:extLst>
          </p:cNvPr>
          <p:cNvSpPr>
            <a:spLocks noChangeShapeType="1"/>
          </p:cNvSpPr>
          <p:nvPr/>
        </p:nvSpPr>
        <p:spPr bwMode="auto">
          <a:xfrm>
            <a:off x="5435958" y="3090498"/>
            <a:ext cx="0" cy="1275764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53" name="Line 5">
            <a:extLst>
              <a:ext uri="{FF2B5EF4-FFF2-40B4-BE49-F238E27FC236}">
                <a16:creationId xmlns:a16="http://schemas.microsoft.com/office/drawing/2014/main" xmlns="" id="{1069C041-D2F5-4831-8020-BEC9DE84197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036070" y="2301081"/>
            <a:ext cx="0" cy="800100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41125" name="Oval 19">
            <a:extLst>
              <a:ext uri="{FF2B5EF4-FFF2-40B4-BE49-F238E27FC236}">
                <a16:creationId xmlns:a16="http://schemas.microsoft.com/office/drawing/2014/main" xmlns="" id="{4615CBAF-3C75-4FB6-904E-2EF29DF5D7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37892" y="2987482"/>
            <a:ext cx="273050" cy="203200"/>
          </a:xfrm>
          <a:prstGeom prst="ellipse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fr-FR" altLang="fr-FR" sz="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E</a:t>
            </a:r>
            <a:endParaRPr kumimoji="0" lang="fr-FR" altLang="fr-F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1127" name="Oval 21">
            <a:extLst>
              <a:ext uri="{FF2B5EF4-FFF2-40B4-BE49-F238E27FC236}">
                <a16:creationId xmlns:a16="http://schemas.microsoft.com/office/drawing/2014/main" xmlns="" id="{EDE8C025-4544-48D5-B00F-C8C8298ED5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49857" y="2987482"/>
            <a:ext cx="273050" cy="193675"/>
          </a:xfrm>
          <a:prstGeom prst="ellipse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fr-FR" altLang="fr-FR" sz="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D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1128" name="Line 22">
            <a:extLst>
              <a:ext uri="{FF2B5EF4-FFF2-40B4-BE49-F238E27FC236}">
                <a16:creationId xmlns:a16="http://schemas.microsoft.com/office/drawing/2014/main" xmlns="" id="{F41B0D07-6307-4751-9652-E1B9550A0DC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264760" y="3090498"/>
            <a:ext cx="3771310" cy="0"/>
          </a:xfrm>
          <a:prstGeom prst="line">
            <a:avLst/>
          </a:prstGeom>
          <a:noFill/>
          <a:ln w="12700">
            <a:solidFill>
              <a:srgbClr val="008000"/>
            </a:solidFill>
            <a:prstDash val="lgDashDot"/>
            <a:round/>
            <a:headEnd/>
            <a:tailEnd type="none" w="sm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56" name="AutoShape 8">
            <a:extLst>
              <a:ext uri="{FF2B5EF4-FFF2-40B4-BE49-F238E27FC236}">
                <a16:creationId xmlns:a16="http://schemas.microsoft.com/office/drawing/2014/main" xmlns="" id="{50229487-F809-4F34-8570-0D859BA5BB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82930" y="3030345"/>
            <a:ext cx="117475" cy="117475"/>
          </a:xfrm>
          <a:prstGeom prst="flowChartOr">
            <a:avLst/>
          </a:prstGeom>
          <a:solidFill>
            <a:srgbClr val="000000"/>
          </a:solidFill>
          <a:ln w="12700">
            <a:solidFill>
              <a:srgbClr val="FFFFFF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76" name="Rectangle 85">
            <a:extLst>
              <a:ext uri="{FF2B5EF4-FFF2-40B4-BE49-F238E27FC236}">
                <a16:creationId xmlns:a16="http://schemas.microsoft.com/office/drawing/2014/main" xmlns="" id="{B3DBB722-0C23-47D0-986C-45507976C8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48785" y="2079692"/>
            <a:ext cx="2245162" cy="1522178"/>
          </a:xfrm>
          <a:prstGeom prst="rect">
            <a:avLst/>
          </a:prstGeom>
          <a:pattFill prst="lgGrid">
            <a:fgClr>
              <a:schemeClr val="bg1">
                <a:lumMod val="95000"/>
              </a:schemeClr>
            </a:fgClr>
            <a:bgClr>
              <a:schemeClr val="bg1"/>
            </a:bgClr>
          </a:pattFill>
          <a:ln w="31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 sz="1800" b="0"/>
          </a:p>
        </p:txBody>
      </p:sp>
      <p:sp>
        <p:nvSpPr>
          <p:cNvPr id="88" name="Rectangle 85">
            <a:extLst>
              <a:ext uri="{FF2B5EF4-FFF2-40B4-BE49-F238E27FC236}">
                <a16:creationId xmlns:a16="http://schemas.microsoft.com/office/drawing/2014/main" xmlns="" id="{94CE17E3-F4AB-4F29-910D-E6A0DDB088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09860" y="2068268"/>
            <a:ext cx="445016" cy="1553268"/>
          </a:xfrm>
          <a:prstGeom prst="rect">
            <a:avLst/>
          </a:prstGeom>
          <a:solidFill>
            <a:schemeClr val="bg1">
              <a:alpha val="90000"/>
            </a:schemeClr>
          </a:solidFill>
          <a:ln>
            <a:noFill/>
          </a:ln>
          <a:effectLst/>
        </p:spPr>
        <p:txBody>
          <a:bodyPr wrap="square" lIns="36000" tIns="36000" rIns="36000" bIns="36000" anchor="ctr">
            <a:spAutoFit/>
          </a:bodyPr>
          <a:lstStyle/>
          <a:p>
            <a:endParaRPr lang="fr-FR"/>
          </a:p>
        </p:txBody>
      </p:sp>
      <p:sp>
        <p:nvSpPr>
          <p:cNvPr id="90" name="Line 81">
            <a:extLst>
              <a:ext uri="{FF2B5EF4-FFF2-40B4-BE49-F238E27FC236}">
                <a16:creationId xmlns:a16="http://schemas.microsoft.com/office/drawing/2014/main" xmlns="" id="{D82A830F-DB67-49DA-BF92-F294F622E973}"/>
              </a:ext>
            </a:extLst>
          </p:cNvPr>
          <p:cNvSpPr>
            <a:spLocks noChangeShapeType="1"/>
          </p:cNvSpPr>
          <p:nvPr/>
        </p:nvSpPr>
        <p:spPr bwMode="auto">
          <a:xfrm>
            <a:off x="4255481" y="3536895"/>
            <a:ext cx="0" cy="165873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91" name="Line 82">
            <a:extLst>
              <a:ext uri="{FF2B5EF4-FFF2-40B4-BE49-F238E27FC236}">
                <a16:creationId xmlns:a16="http://schemas.microsoft.com/office/drawing/2014/main" xmlns="" id="{7E39F813-D601-482D-A758-AC24B90F67F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702219" y="3536894"/>
            <a:ext cx="2578" cy="1206558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92" name="Line 83">
            <a:extLst>
              <a:ext uri="{FF2B5EF4-FFF2-40B4-BE49-F238E27FC236}">
                <a16:creationId xmlns:a16="http://schemas.microsoft.com/office/drawing/2014/main" xmlns="" id="{E1C1A8E4-F1B7-4CA9-83A2-752FFFE9F121}"/>
              </a:ext>
            </a:extLst>
          </p:cNvPr>
          <p:cNvSpPr>
            <a:spLocks noChangeShapeType="1"/>
          </p:cNvSpPr>
          <p:nvPr/>
        </p:nvSpPr>
        <p:spPr bwMode="auto">
          <a:xfrm>
            <a:off x="4252800" y="4596373"/>
            <a:ext cx="1449419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 type="oval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41130" name="Rectangle 41129">
            <a:extLst>
              <a:ext uri="{FF2B5EF4-FFF2-40B4-BE49-F238E27FC236}">
                <a16:creationId xmlns:a16="http://schemas.microsoft.com/office/drawing/2014/main" xmlns="" id="{1778D0E4-40AF-4E7C-9D05-4AADA294E4FE}"/>
              </a:ext>
            </a:extLst>
          </p:cNvPr>
          <p:cNvSpPr/>
          <p:nvPr/>
        </p:nvSpPr>
        <p:spPr>
          <a:xfrm>
            <a:off x="4252801" y="5546633"/>
            <a:ext cx="239306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000"/>
              <a:tabLst>
                <a:tab pos="90170" algn="l"/>
                <a:tab pos="4231005" algn="l"/>
              </a:tabLst>
            </a:pPr>
            <a:r>
              <a:rPr lang="fr-FR" sz="20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fr-FR" sz="2000" dirty="0" smtClean="0">
                <a:ea typeface="Times New Roman" panose="02020603050405020304" pitchFamily="18" charset="0"/>
              </a:rPr>
              <a:t> </a:t>
            </a:r>
            <a:r>
              <a:rPr lang="fr-FR" sz="2000" dirty="0">
                <a:ea typeface="Times New Roman" panose="02020603050405020304" pitchFamily="18" charset="0"/>
                <a:cs typeface="Arial" panose="020B0604020202020204" pitchFamily="34" charset="0"/>
                <a:sym typeface="Symbol" panose="05050102010706020507" pitchFamily="18" charset="2"/>
              </a:rPr>
              <a:t> </a:t>
            </a:r>
            <a:r>
              <a:rPr lang="fr-FR" sz="2000" dirty="0">
                <a:ea typeface="Times New Roman" panose="02020603050405020304" pitchFamily="18" charset="0"/>
              </a:rPr>
              <a:t>[ 8 – </a:t>
            </a:r>
            <a:r>
              <a:rPr lang="fr-FR" sz="20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l </a:t>
            </a:r>
            <a:r>
              <a:rPr lang="fr-FR" sz="2000" dirty="0">
                <a:ea typeface="Times New Roman" panose="02020603050405020304" pitchFamily="18" charset="0"/>
              </a:rPr>
              <a:t>; 8 [</a:t>
            </a:r>
            <a:endParaRPr lang="fr-FR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01" name="Rectangle 100">
            <a:extLst>
              <a:ext uri="{FF2B5EF4-FFF2-40B4-BE49-F238E27FC236}">
                <a16:creationId xmlns:a16="http://schemas.microsoft.com/office/drawing/2014/main" xmlns="" id="{3F5797C9-BFDE-47F5-A4C7-6949B56CE89A}"/>
              </a:ext>
            </a:extLst>
          </p:cNvPr>
          <p:cNvSpPr/>
          <p:nvPr/>
        </p:nvSpPr>
        <p:spPr>
          <a:xfrm>
            <a:off x="6241249" y="5986075"/>
            <a:ext cx="151836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000"/>
              <a:tabLst>
                <a:tab pos="90170" algn="l"/>
                <a:tab pos="4231005" algn="l"/>
              </a:tabLst>
            </a:pPr>
            <a:r>
              <a:rPr lang="fr-FR" sz="20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fr-FR" sz="2000" dirty="0" smtClean="0">
                <a:ea typeface="Times New Roman" panose="02020603050405020304" pitchFamily="18" charset="0"/>
              </a:rPr>
              <a:t> </a:t>
            </a:r>
            <a:r>
              <a:rPr lang="fr-FR" sz="2000" dirty="0">
                <a:ea typeface="Times New Roman" panose="02020603050405020304" pitchFamily="18" charset="0"/>
                <a:cs typeface="Arial" panose="020B0604020202020204" pitchFamily="34" charset="0"/>
                <a:sym typeface="Symbol" panose="05050102010706020507" pitchFamily="18" charset="2"/>
              </a:rPr>
              <a:t> </a:t>
            </a:r>
            <a:r>
              <a:rPr lang="fr-FR" sz="2000" dirty="0">
                <a:ea typeface="Times New Roman" panose="02020603050405020304" pitchFamily="18" charset="0"/>
              </a:rPr>
              <a:t>[ 4 ; 8 [</a:t>
            </a:r>
            <a:endParaRPr lang="fr-FR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1131" name="Forme libre : forme 41130">
            <a:extLst>
              <a:ext uri="{FF2B5EF4-FFF2-40B4-BE49-F238E27FC236}">
                <a16:creationId xmlns:a16="http://schemas.microsoft.com/office/drawing/2014/main" xmlns="" id="{E72A5DE5-E450-4FC8-A6AC-FE6DD2DDC88C}"/>
              </a:ext>
            </a:extLst>
          </p:cNvPr>
          <p:cNvSpPr/>
          <p:nvPr/>
        </p:nvSpPr>
        <p:spPr bwMode="auto">
          <a:xfrm>
            <a:off x="5748127" y="5970556"/>
            <a:ext cx="493122" cy="224286"/>
          </a:xfrm>
          <a:custGeom>
            <a:avLst/>
            <a:gdLst>
              <a:gd name="connsiteX0" fmla="*/ 0 w 224287"/>
              <a:gd name="connsiteY0" fmla="*/ 0 h 224286"/>
              <a:gd name="connsiteX1" fmla="*/ 0 w 224287"/>
              <a:gd name="connsiteY1" fmla="*/ 224286 h 224286"/>
              <a:gd name="connsiteX2" fmla="*/ 224287 w 224287"/>
              <a:gd name="connsiteY2" fmla="*/ 224286 h 2242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24287" h="224286">
                <a:moveTo>
                  <a:pt x="0" y="0"/>
                </a:moveTo>
                <a:lnTo>
                  <a:pt x="0" y="224286"/>
                </a:lnTo>
                <a:lnTo>
                  <a:pt x="224287" y="224286"/>
                </a:lnTo>
              </a:path>
            </a:pathLst>
          </a:cu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8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4" name="AutoShape 6">
            <a:extLst>
              <a:ext uri="{FF2B5EF4-FFF2-40B4-BE49-F238E27FC236}">
                <a16:creationId xmlns:a16="http://schemas.microsoft.com/office/drawing/2014/main" xmlns="" id="{3A48B380-9FB0-4C30-96B2-B667BEE791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07855" y="3030345"/>
            <a:ext cx="117475" cy="117475"/>
          </a:xfrm>
          <a:prstGeom prst="flowChartOr">
            <a:avLst/>
          </a:prstGeom>
          <a:solidFill>
            <a:srgbClr val="000000"/>
          </a:solidFill>
          <a:ln w="12700">
            <a:solidFill>
              <a:srgbClr val="FFFFFF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59" name="Line 81">
            <a:extLst>
              <a:ext uri="{FF2B5EF4-FFF2-40B4-BE49-F238E27FC236}">
                <a16:creationId xmlns:a16="http://schemas.microsoft.com/office/drawing/2014/main" xmlns="" id="{ED14C6B1-1155-49CA-B212-A5D59C8564E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264760" y="1847491"/>
            <a:ext cx="0" cy="765299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60" name="Line 82">
            <a:extLst>
              <a:ext uri="{FF2B5EF4-FFF2-40B4-BE49-F238E27FC236}">
                <a16:creationId xmlns:a16="http://schemas.microsoft.com/office/drawing/2014/main" xmlns="" id="{5291E554-2BB0-4649-AAD8-C279F1C172A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172190" y="1843916"/>
            <a:ext cx="0" cy="318924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64" name="Line 83">
            <a:extLst>
              <a:ext uri="{FF2B5EF4-FFF2-40B4-BE49-F238E27FC236}">
                <a16:creationId xmlns:a16="http://schemas.microsoft.com/office/drawing/2014/main" xmlns="" id="{9CB88C95-D3E9-4849-B9CD-AE224CDA1A0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269119" y="2048600"/>
            <a:ext cx="900797" cy="134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 type="stealth" w="med" len="lg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65" name="Text Box 84">
            <a:extLst>
              <a:ext uri="{FF2B5EF4-FFF2-40B4-BE49-F238E27FC236}">
                <a16:creationId xmlns:a16="http://schemas.microsoft.com/office/drawing/2014/main" xmlns="" id="{A72813C9-01DD-4DAF-B07C-76E48D988B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10813" y="1887433"/>
            <a:ext cx="246063" cy="3189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txBody>
          <a:bodyPr wrap="square" lIns="36000" tIns="36000" rIns="36000" bIns="36000">
            <a:spAutoFit/>
          </a:bodyPr>
          <a:lstStyle>
            <a:lvl1pPr algn="l">
              <a:tabLst>
                <a:tab pos="3746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>
              <a:tabLst>
                <a:tab pos="3746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tabLst>
                <a:tab pos="3746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3746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3746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746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746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746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746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fr-FR" altLang="fr-FR" sz="1600" b="0" dirty="0"/>
              <a:t>4</a:t>
            </a:r>
          </a:p>
        </p:txBody>
      </p:sp>
      <p:sp>
        <p:nvSpPr>
          <p:cNvPr id="66" name="Oval 21">
            <a:extLst>
              <a:ext uri="{FF2B5EF4-FFF2-40B4-BE49-F238E27FC236}">
                <a16:creationId xmlns:a16="http://schemas.microsoft.com/office/drawing/2014/main" xmlns="" id="{854366CA-709C-4432-B92C-77F587E96A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95693" y="3146014"/>
            <a:ext cx="266862" cy="278414"/>
          </a:xfrm>
          <a:prstGeom prst="ellipse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fr-FR" altLang="fr-FR" sz="14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Arial" panose="020B0604020202020204" pitchFamily="34" charset="0"/>
              </a:rPr>
              <a:t>G</a:t>
            </a:r>
            <a:endParaRPr kumimoji="0" lang="fr-FR" altLang="fr-FR" sz="1400" b="0" i="0" u="none" strike="noStrike" cap="none" normalizeH="0" baseline="0" dirty="0">
              <a:ln>
                <a:noFill/>
              </a:ln>
              <a:solidFill>
                <a:srgbClr val="00800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7" name="Text Box 13">
            <a:extLst>
              <a:ext uri="{FF2B5EF4-FFF2-40B4-BE49-F238E27FC236}">
                <a16:creationId xmlns:a16="http://schemas.microsoft.com/office/drawing/2014/main" xmlns="" id="{46309487-37DA-470E-83C4-9576D74343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499" y="1442869"/>
            <a:ext cx="3078949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6969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tabLst>
                <a:tab pos="10810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>
              <a:tabLst>
                <a:tab pos="10810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tabLst>
                <a:tab pos="10810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810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810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810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810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810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810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fr-FR" altLang="fr-FR" sz="2000" b="0" dirty="0" smtClean="0">
                <a:cs typeface="Times New Roman" panose="02020603050405020304" pitchFamily="18" charset="0"/>
              </a:rPr>
              <a:t>Regardons l’action </a:t>
            </a:r>
            <a:r>
              <a:rPr lang="fr-FR" altLang="fr-FR" sz="2000" b="0" dirty="0">
                <a:cs typeface="Times New Roman" panose="02020603050405020304" pitchFamily="18" charset="0"/>
              </a:rPr>
              <a:t>mécanique </a:t>
            </a:r>
            <a:r>
              <a:rPr lang="fr-FR" altLang="fr-FR" sz="2000" b="0" dirty="0" smtClean="0">
                <a:cs typeface="Times New Roman" panose="02020603050405020304" pitchFamily="18" charset="0"/>
              </a:rPr>
              <a:t>repartie (action </a:t>
            </a:r>
            <a:r>
              <a:rPr lang="fr-FR" altLang="fr-FR" sz="2000" b="0" dirty="0">
                <a:cs typeface="Times New Roman" panose="02020603050405020304" pitchFamily="18" charset="0"/>
              </a:rPr>
              <a:t>de </a:t>
            </a:r>
            <a:r>
              <a:rPr lang="fr-FR" altLang="fr-FR" sz="2000" dirty="0">
                <a:cs typeface="Times New Roman" panose="02020603050405020304" pitchFamily="18" charset="0"/>
              </a:rPr>
              <a:t>4</a:t>
            </a:r>
            <a:r>
              <a:rPr lang="fr-FR" altLang="fr-FR" sz="2000" b="0" dirty="0">
                <a:cs typeface="Times New Roman" panose="02020603050405020304" pitchFamily="18" charset="0"/>
              </a:rPr>
              <a:t> / </a:t>
            </a:r>
            <a:r>
              <a:rPr lang="fr-FR" altLang="fr-FR" sz="2000" dirty="0">
                <a:cs typeface="Times New Roman" panose="02020603050405020304" pitchFamily="18" charset="0"/>
              </a:rPr>
              <a:t>7</a:t>
            </a:r>
            <a:r>
              <a:rPr lang="fr-FR" altLang="fr-FR" sz="2000" b="0" dirty="0" smtClean="0">
                <a:cs typeface="Times New Roman" panose="02020603050405020304" pitchFamily="18" charset="0"/>
              </a:rPr>
              <a:t>)</a:t>
            </a:r>
            <a:endParaRPr lang="fr-FR" altLang="fr-FR" sz="2000" b="0" dirty="0">
              <a:cs typeface="Times New Roman" panose="02020603050405020304" pitchFamily="18" charset="0"/>
            </a:endParaRPr>
          </a:p>
        </p:txBody>
      </p:sp>
      <p:sp>
        <p:nvSpPr>
          <p:cNvPr id="55" name="AutoShape 7">
            <a:extLst>
              <a:ext uri="{FF2B5EF4-FFF2-40B4-BE49-F238E27FC236}">
                <a16:creationId xmlns:a16="http://schemas.microsoft.com/office/drawing/2014/main" xmlns="" id="{845240F6-09E7-4CED-8A51-9CA71952D2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3805" y="3030345"/>
            <a:ext cx="117475" cy="117475"/>
          </a:xfrm>
          <a:prstGeom prst="flowChartOr">
            <a:avLst/>
          </a:prstGeom>
          <a:solidFill>
            <a:srgbClr val="000000"/>
          </a:solidFill>
          <a:ln w="12700">
            <a:solidFill>
              <a:srgbClr val="FFFFFF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41126" name="Oval 20">
            <a:extLst>
              <a:ext uri="{FF2B5EF4-FFF2-40B4-BE49-F238E27FC236}">
                <a16:creationId xmlns:a16="http://schemas.microsoft.com/office/drawing/2014/main" xmlns="" id="{D9234629-6B0F-448A-9B64-9B078F8374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19200" y="2990303"/>
            <a:ext cx="273050" cy="169862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fr-FR" altLang="fr-FR" sz="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A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8" name="Line 82">
            <a:extLst>
              <a:ext uri="{FF2B5EF4-FFF2-40B4-BE49-F238E27FC236}">
                <a16:creationId xmlns:a16="http://schemas.microsoft.com/office/drawing/2014/main" xmlns="" id="{C4368D2D-547B-450C-BF9E-9667504F46D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709770" y="1843916"/>
            <a:ext cx="0" cy="318924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69" name="Line 83">
            <a:extLst>
              <a:ext uri="{FF2B5EF4-FFF2-40B4-BE49-F238E27FC236}">
                <a16:creationId xmlns:a16="http://schemas.microsoft.com/office/drawing/2014/main" xmlns="" id="{DF217542-27E1-493D-93BA-5C0B38AFF549}"/>
              </a:ext>
            </a:extLst>
          </p:cNvPr>
          <p:cNvSpPr>
            <a:spLocks noChangeShapeType="1"/>
          </p:cNvSpPr>
          <p:nvPr/>
        </p:nvSpPr>
        <p:spPr bwMode="auto">
          <a:xfrm>
            <a:off x="5032860" y="1919300"/>
            <a:ext cx="143774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 type="none" w="med" len="lg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70" name="Line 83">
            <a:extLst>
              <a:ext uri="{FF2B5EF4-FFF2-40B4-BE49-F238E27FC236}">
                <a16:creationId xmlns:a16="http://schemas.microsoft.com/office/drawing/2014/main" xmlns="" id="{D8FC1ACF-550A-43CD-9C15-E48A8FF0CCC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176634" y="1918597"/>
            <a:ext cx="941595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 type="none" w="med" len="lg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72" name="Text Box 84">
            <a:extLst>
              <a:ext uri="{FF2B5EF4-FFF2-40B4-BE49-F238E27FC236}">
                <a16:creationId xmlns:a16="http://schemas.microsoft.com/office/drawing/2014/main" xmlns="" id="{C6F53CCE-6519-4F1F-A03D-FBB9058E02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27500" y="1765901"/>
            <a:ext cx="1140825" cy="3189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txBody>
          <a:bodyPr wrap="square" lIns="36000" tIns="36000" rIns="36000" bIns="36000">
            <a:spAutoFit/>
          </a:bodyPr>
          <a:lstStyle>
            <a:lvl1pPr algn="l">
              <a:tabLst>
                <a:tab pos="3746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>
              <a:tabLst>
                <a:tab pos="3746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tabLst>
                <a:tab pos="3746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3746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3746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746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746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746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746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fr-FR" altLang="fr-FR" sz="1600" b="0" dirty="0"/>
          </a:p>
        </p:txBody>
      </p:sp>
      <p:sp>
        <p:nvSpPr>
          <p:cNvPr id="73" name="Line 83">
            <a:extLst>
              <a:ext uri="{FF2B5EF4-FFF2-40B4-BE49-F238E27FC236}">
                <a16:creationId xmlns:a16="http://schemas.microsoft.com/office/drawing/2014/main" xmlns="" id="{F0B90607-4D06-4521-BD8E-46FEC00BEAB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269119" y="5037510"/>
            <a:ext cx="1875743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 type="stealth" w="med" len="lg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74" name="Line 82">
            <a:extLst>
              <a:ext uri="{FF2B5EF4-FFF2-40B4-BE49-F238E27FC236}">
                <a16:creationId xmlns:a16="http://schemas.microsoft.com/office/drawing/2014/main" xmlns="" id="{6D7BFC3B-727C-492E-9F86-DF5749E7AC0A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146823" y="3146756"/>
            <a:ext cx="10434" cy="2048874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75" name="Text Box 84">
            <a:extLst>
              <a:ext uri="{FF2B5EF4-FFF2-40B4-BE49-F238E27FC236}">
                <a16:creationId xmlns:a16="http://schemas.microsoft.com/office/drawing/2014/main" xmlns="" id="{0541544E-5A82-4334-B570-F3E7D282EC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19308" y="4876706"/>
            <a:ext cx="246063" cy="3189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txBody>
          <a:bodyPr wrap="square" lIns="36000" tIns="36000" rIns="36000" bIns="36000">
            <a:spAutoFit/>
          </a:bodyPr>
          <a:lstStyle>
            <a:lvl1pPr algn="l">
              <a:tabLst>
                <a:tab pos="3746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>
              <a:tabLst>
                <a:tab pos="3746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tabLst>
                <a:tab pos="3746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3746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3746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746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746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746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746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fr-FR" altLang="fr-FR" sz="1600" b="0" dirty="0"/>
              <a:t>8</a:t>
            </a:r>
          </a:p>
        </p:txBody>
      </p:sp>
      <p:sp>
        <p:nvSpPr>
          <p:cNvPr id="89" name="AutoShape 6">
            <a:extLst>
              <a:ext uri="{FF2B5EF4-FFF2-40B4-BE49-F238E27FC236}">
                <a16:creationId xmlns:a16="http://schemas.microsoft.com/office/drawing/2014/main" xmlns="" id="{29D78CE7-CB99-4BA4-AD9E-789FCE6F3E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47340" y="3031662"/>
            <a:ext cx="117475" cy="117475"/>
          </a:xfrm>
          <a:prstGeom prst="flowChartOr">
            <a:avLst/>
          </a:prstGeom>
          <a:solidFill>
            <a:srgbClr val="008000"/>
          </a:solidFill>
          <a:ln w="12700">
            <a:solidFill>
              <a:srgbClr val="FFFFFF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77" name="Oval 21">
            <a:extLst>
              <a:ext uri="{FF2B5EF4-FFF2-40B4-BE49-F238E27FC236}">
                <a16:creationId xmlns:a16="http://schemas.microsoft.com/office/drawing/2014/main" xmlns="" id="{854366CA-709C-4432-B92C-77F587E96A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11643" y="3153799"/>
            <a:ext cx="266862" cy="278414"/>
          </a:xfrm>
          <a:prstGeom prst="ellipse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fr-FR" altLang="fr-FR" sz="1400" b="1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Arial" panose="020B0604020202020204" pitchFamily="34" charset="0"/>
              </a:rPr>
              <a:t>A’</a:t>
            </a:r>
            <a:endParaRPr kumimoji="0" lang="fr-FR" altLang="fr-FR" sz="1400" b="0" i="0" u="none" strike="noStrike" cap="none" normalizeH="0" baseline="0" dirty="0">
              <a:ln>
                <a:noFill/>
              </a:ln>
              <a:solidFill>
                <a:srgbClr val="00800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8" name="Line 83">
            <a:extLst>
              <a:ext uri="{FF2B5EF4-FFF2-40B4-BE49-F238E27FC236}">
                <a16:creationId xmlns:a16="http://schemas.microsoft.com/office/drawing/2014/main" xmlns="" id="{DF217542-27E1-493D-93BA-5C0B38AFF54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735475" y="1918220"/>
            <a:ext cx="143774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 type="none" w="med" len="lg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79" name="Text Box 13">
            <a:extLst>
              <a:ext uri="{FF2B5EF4-FFF2-40B4-BE49-F238E27FC236}">
                <a16:creationId xmlns:a16="http://schemas.microsoft.com/office/drawing/2014/main" xmlns="" id="{46309487-37DA-470E-83C4-9576D74343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500" y="2814520"/>
            <a:ext cx="3078949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6969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tabLst>
                <a:tab pos="10810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>
              <a:tabLst>
                <a:tab pos="10810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tabLst>
                <a:tab pos="10810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810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810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810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810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810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810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fr-FR" altLang="fr-FR" sz="2000" dirty="0" smtClean="0">
                <a:cs typeface="Times New Roman" panose="02020603050405020304" pitchFamily="18" charset="0"/>
              </a:rPr>
              <a:t>Principe de calcul :</a:t>
            </a:r>
          </a:p>
        </p:txBody>
      </p:sp>
      <p:sp>
        <p:nvSpPr>
          <p:cNvPr id="95" name="Line 82">
            <a:extLst>
              <a:ext uri="{FF2B5EF4-FFF2-40B4-BE49-F238E27FC236}">
                <a16:creationId xmlns:a16="http://schemas.microsoft.com/office/drawing/2014/main" xmlns="" id="{C4368D2D-547B-450C-BF9E-9667504F46D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710569" y="2622495"/>
            <a:ext cx="0" cy="318924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96" name="Line 82">
            <a:extLst>
              <a:ext uri="{FF2B5EF4-FFF2-40B4-BE49-F238E27FC236}">
                <a16:creationId xmlns:a16="http://schemas.microsoft.com/office/drawing/2014/main" xmlns="" id="{5291E554-2BB0-4649-AAD8-C279F1C172A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435958" y="2701131"/>
            <a:ext cx="0" cy="348101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97" name="Line 83">
            <a:extLst>
              <a:ext uri="{FF2B5EF4-FFF2-40B4-BE49-F238E27FC236}">
                <a16:creationId xmlns:a16="http://schemas.microsoft.com/office/drawing/2014/main" xmlns="" id="{D8FC1ACF-550A-43CD-9C15-E48A8FF0CCC0}"/>
              </a:ext>
            </a:extLst>
          </p:cNvPr>
          <p:cNvSpPr>
            <a:spLocks noChangeShapeType="1"/>
          </p:cNvSpPr>
          <p:nvPr/>
        </p:nvSpPr>
        <p:spPr bwMode="auto">
          <a:xfrm>
            <a:off x="5131568" y="2781956"/>
            <a:ext cx="593639" cy="1079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 type="none" w="med" len="lg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98" name="Line 83">
            <a:extLst>
              <a:ext uri="{FF2B5EF4-FFF2-40B4-BE49-F238E27FC236}">
                <a16:creationId xmlns:a16="http://schemas.microsoft.com/office/drawing/2014/main" xmlns="" id="{DF217542-27E1-493D-93BA-5C0B38AFF549}"/>
              </a:ext>
            </a:extLst>
          </p:cNvPr>
          <p:cNvSpPr>
            <a:spLocks noChangeShapeType="1"/>
          </p:cNvSpPr>
          <p:nvPr/>
        </p:nvSpPr>
        <p:spPr bwMode="auto">
          <a:xfrm>
            <a:off x="5287642" y="2783036"/>
            <a:ext cx="143774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 type="none" w="med" len="lg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99" name="Line 83">
            <a:extLst>
              <a:ext uri="{FF2B5EF4-FFF2-40B4-BE49-F238E27FC236}">
                <a16:creationId xmlns:a16="http://schemas.microsoft.com/office/drawing/2014/main" xmlns="" id="{DF217542-27E1-493D-93BA-5C0B38AFF54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725207" y="2781956"/>
            <a:ext cx="318397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 type="none" w="med" len="lg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100" name="Text Box 84">
            <a:extLst>
              <a:ext uri="{FF2B5EF4-FFF2-40B4-BE49-F238E27FC236}">
                <a16:creationId xmlns:a16="http://schemas.microsoft.com/office/drawing/2014/main" xmlns="" id="{C6F53CCE-6519-4F1F-A03D-FBB9058E02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20646" y="2628845"/>
            <a:ext cx="1460610" cy="3189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txBody>
          <a:bodyPr wrap="square" lIns="36000" tIns="36000" rIns="36000" bIns="36000">
            <a:spAutoFit/>
          </a:bodyPr>
          <a:lstStyle>
            <a:lvl1pPr algn="l">
              <a:tabLst>
                <a:tab pos="3746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>
              <a:tabLst>
                <a:tab pos="3746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tabLst>
                <a:tab pos="3746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3746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3746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746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746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746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746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fr-FR" altLang="fr-FR" sz="1600" b="0" dirty="0"/>
          </a:p>
        </p:txBody>
      </p:sp>
      <p:sp>
        <p:nvSpPr>
          <p:cNvPr id="103" name="Oval 21">
            <a:extLst>
              <a:ext uri="{FF2B5EF4-FFF2-40B4-BE49-F238E27FC236}">
                <a16:creationId xmlns:a16="http://schemas.microsoft.com/office/drawing/2014/main" xmlns="" id="{854366CA-709C-4432-B92C-77F587E96A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00960" y="2268095"/>
            <a:ext cx="1413413" cy="278414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fr-FR" altLang="fr-FR" sz="14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kumimoji="0" lang="fr-FR" altLang="fr-FR" sz="1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= 9,7 N / mm</a:t>
            </a:r>
            <a:endParaRPr kumimoji="0" lang="fr-FR" altLang="fr-FR" sz="14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4" name="AutoShape 238">
            <a:extLst>
              <a:ext uri="{FF2B5EF4-FFF2-40B4-BE49-F238E27FC236}">
                <a16:creationId xmlns:a16="http://schemas.microsoft.com/office/drawing/2014/main" xmlns="" id="{DB32A7B6-A078-478E-B2AF-0FCA40352D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31491" y="4222305"/>
            <a:ext cx="1451314" cy="553534"/>
          </a:xfrm>
          <a:prstGeom prst="wedgeRectCallout">
            <a:avLst>
              <a:gd name="adj1" fmla="val -77459"/>
              <a:gd name="adj2" fmla="val 27694"/>
            </a:avLst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</p:spPr>
        <p:txBody>
          <a:bodyPr lIns="36000" tIns="36000" rIns="36000" bIns="36000"/>
          <a:lstStyle/>
          <a:p>
            <a:pPr eaLnBrk="0" hangingPunct="0"/>
            <a:r>
              <a:rPr lang="fr-FR" altLang="fr-FR" sz="1400" b="0" dirty="0" smtClean="0">
                <a:solidFill>
                  <a:schemeClr val="bg1"/>
                </a:solidFill>
              </a:rPr>
              <a:t>Prenons cet autre exemple</a:t>
            </a:r>
            <a:endParaRPr lang="fr-FR" altLang="fr-FR" sz="2000" dirty="0">
              <a:solidFill>
                <a:schemeClr val="bg1"/>
              </a:solidFill>
            </a:endParaRPr>
          </a:p>
        </p:txBody>
      </p:sp>
      <p:grpSp>
        <p:nvGrpSpPr>
          <p:cNvPr id="3" name="Groupe 2"/>
          <p:cNvGrpSpPr/>
          <p:nvPr/>
        </p:nvGrpSpPr>
        <p:grpSpPr>
          <a:xfrm>
            <a:off x="6645866" y="3190682"/>
            <a:ext cx="2227494" cy="655858"/>
            <a:chOff x="6645866" y="3190682"/>
            <a:chExt cx="2227494" cy="655858"/>
          </a:xfrm>
        </p:grpSpPr>
        <p:sp>
          <p:nvSpPr>
            <p:cNvPr id="102" name="AutoShape 238">
              <a:extLst>
                <a:ext uri="{FF2B5EF4-FFF2-40B4-BE49-F238E27FC236}">
                  <a16:creationId xmlns:a16="http://schemas.microsoft.com/office/drawing/2014/main" xmlns="" id="{DB32A7B6-A078-478E-B2AF-0FCA40352D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645866" y="3190682"/>
              <a:ext cx="2227494" cy="655858"/>
            </a:xfrm>
            <a:prstGeom prst="wedgeRectCallout">
              <a:avLst>
                <a:gd name="adj1" fmla="val -96649"/>
                <a:gd name="adj2" fmla="val 19654"/>
              </a:avLst>
            </a:prstGeom>
            <a:solidFill>
              <a:srgbClr val="FF0000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</p:spPr>
          <p:txBody>
            <a:bodyPr lIns="108000" tIns="108000" rIns="36000" bIns="36000"/>
            <a:lstStyle/>
            <a:p>
              <a:pPr algn="l" eaLnBrk="0" hangingPunct="0"/>
              <a:r>
                <a:rPr lang="fr-FR" altLang="fr-FR" sz="1400" b="0" dirty="0" smtClean="0">
                  <a:solidFill>
                    <a:schemeClr val="bg1"/>
                  </a:solidFill>
                </a:rPr>
                <a:t>|| A’ || = p . 2 = 9,7 x 2</a:t>
              </a:r>
            </a:p>
            <a:p>
              <a:pPr algn="l" eaLnBrk="0" hangingPunct="0"/>
              <a:r>
                <a:rPr lang="fr-FR" altLang="fr-FR" sz="1400" b="0" dirty="0">
                  <a:solidFill>
                    <a:srgbClr val="FF0000"/>
                  </a:solidFill>
                </a:rPr>
                <a:t>|| A’ || = p . </a:t>
              </a:r>
              <a:r>
                <a:rPr lang="fr-FR" altLang="fr-FR" sz="1400" b="0" dirty="0" smtClean="0">
                  <a:solidFill>
                    <a:srgbClr val="FF0000"/>
                  </a:solidFill>
                </a:rPr>
                <a:t>1 </a:t>
              </a:r>
              <a:r>
                <a:rPr lang="fr-FR" altLang="fr-FR" sz="1400" b="0" dirty="0">
                  <a:solidFill>
                    <a:schemeClr val="bg1"/>
                  </a:solidFill>
                </a:rPr>
                <a:t>= </a:t>
              </a:r>
              <a:r>
                <a:rPr lang="fr-FR" altLang="fr-FR" sz="1400" b="0" dirty="0" smtClean="0">
                  <a:solidFill>
                    <a:schemeClr val="bg1"/>
                  </a:solidFill>
                </a:rPr>
                <a:t>19,4 N</a:t>
              </a:r>
              <a:endParaRPr lang="fr-FR" altLang="fr-FR" sz="1400" b="0" dirty="0">
                <a:solidFill>
                  <a:schemeClr val="bg1"/>
                </a:solidFill>
              </a:endParaRPr>
            </a:p>
            <a:p>
              <a:pPr algn="l" eaLnBrk="0" hangingPunct="0"/>
              <a:endParaRPr lang="fr-FR" altLang="fr-FR" sz="1400" b="0" dirty="0" smtClean="0">
                <a:solidFill>
                  <a:schemeClr val="bg1"/>
                </a:solidFill>
              </a:endParaRPr>
            </a:p>
          </p:txBody>
        </p:sp>
        <p:sp>
          <p:nvSpPr>
            <p:cNvPr id="105" name="Line 3">
              <a:extLst>
                <a:ext uri="{FF2B5EF4-FFF2-40B4-BE49-F238E27FC236}">
                  <a16:creationId xmlns:a16="http://schemas.microsoft.com/office/drawing/2014/main" xmlns="" id="{B1BC0563-CA36-4631-8AD4-882BF2328A0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821406" y="3283479"/>
              <a:ext cx="246919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ln>
                  <a:solidFill>
                    <a:schemeClr val="tx1"/>
                  </a:solidFill>
                </a:ln>
              </a:endParaRPr>
            </a:p>
          </p:txBody>
        </p:sp>
      </p:grpSp>
      <p:grpSp>
        <p:nvGrpSpPr>
          <p:cNvPr id="2" name="Groupe 1"/>
          <p:cNvGrpSpPr/>
          <p:nvPr/>
        </p:nvGrpSpPr>
        <p:grpSpPr>
          <a:xfrm>
            <a:off x="5176633" y="2200039"/>
            <a:ext cx="533228" cy="415740"/>
            <a:chOff x="5176633" y="2200039"/>
            <a:chExt cx="533228" cy="415740"/>
          </a:xfrm>
        </p:grpSpPr>
        <p:sp>
          <p:nvSpPr>
            <p:cNvPr id="106" name="Line 10">
              <a:extLst>
                <a:ext uri="{FF2B5EF4-FFF2-40B4-BE49-F238E27FC236}">
                  <a16:creationId xmlns:a16="http://schemas.microsoft.com/office/drawing/2014/main" xmlns="" id="{878978F2-B62D-43E3-8F32-295F3815F54B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176634" y="2201814"/>
              <a:ext cx="0" cy="410976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7" name="Line 11">
              <a:extLst>
                <a:ext uri="{FF2B5EF4-FFF2-40B4-BE49-F238E27FC236}">
                  <a16:creationId xmlns:a16="http://schemas.microsoft.com/office/drawing/2014/main" xmlns="" id="{6154D3A7-3E4E-42E9-8E92-4B49FD9E3AB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243552" y="2201814"/>
              <a:ext cx="0" cy="410976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8" name="Line 12">
              <a:extLst>
                <a:ext uri="{FF2B5EF4-FFF2-40B4-BE49-F238E27FC236}">
                  <a16:creationId xmlns:a16="http://schemas.microsoft.com/office/drawing/2014/main" xmlns="" id="{F7D7C092-EF4A-4678-AA58-194BDF0EB35F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310471" y="2201814"/>
              <a:ext cx="0" cy="410976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9" name="Line 13">
              <a:extLst>
                <a:ext uri="{FF2B5EF4-FFF2-40B4-BE49-F238E27FC236}">
                  <a16:creationId xmlns:a16="http://schemas.microsoft.com/office/drawing/2014/main" xmlns="" id="{36589BAA-204D-4F74-9883-A4D4EF38220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377389" y="2201814"/>
              <a:ext cx="0" cy="410976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10" name="Line 14">
              <a:extLst>
                <a:ext uri="{FF2B5EF4-FFF2-40B4-BE49-F238E27FC236}">
                  <a16:creationId xmlns:a16="http://schemas.microsoft.com/office/drawing/2014/main" xmlns="" id="{7D7A805F-F001-433C-8F29-A7FD3F6B52D4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444307" y="2201814"/>
              <a:ext cx="0" cy="410976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11" name="Line 15">
              <a:extLst>
                <a:ext uri="{FF2B5EF4-FFF2-40B4-BE49-F238E27FC236}">
                  <a16:creationId xmlns:a16="http://schemas.microsoft.com/office/drawing/2014/main" xmlns="" id="{91D8B634-DE4F-49E0-BA27-3BEBB73BEE4F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511225" y="2201814"/>
              <a:ext cx="0" cy="410976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12" name="Line 16">
              <a:extLst>
                <a:ext uri="{FF2B5EF4-FFF2-40B4-BE49-F238E27FC236}">
                  <a16:creationId xmlns:a16="http://schemas.microsoft.com/office/drawing/2014/main" xmlns="" id="{04CD4D0D-E4FB-4BE5-A5EF-27B7651E995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176633" y="2200039"/>
              <a:ext cx="533227" cy="6317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13" name="Line 17">
              <a:extLst>
                <a:ext uri="{FF2B5EF4-FFF2-40B4-BE49-F238E27FC236}">
                  <a16:creationId xmlns:a16="http://schemas.microsoft.com/office/drawing/2014/main" xmlns="" id="{3670BC35-196C-4DB7-8ED2-76EDBBB46B33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578144" y="2201814"/>
              <a:ext cx="0" cy="410976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14" name="Line 18">
              <a:extLst>
                <a:ext uri="{FF2B5EF4-FFF2-40B4-BE49-F238E27FC236}">
                  <a16:creationId xmlns:a16="http://schemas.microsoft.com/office/drawing/2014/main" xmlns="" id="{21484402-C04A-4C41-8C7A-12FDF654B5D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645062" y="2201814"/>
              <a:ext cx="0" cy="410976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15" name="Line 18">
              <a:extLst>
                <a:ext uri="{FF2B5EF4-FFF2-40B4-BE49-F238E27FC236}">
                  <a16:creationId xmlns:a16="http://schemas.microsoft.com/office/drawing/2014/main" xmlns="" id="{21484402-C04A-4C41-8C7A-12FDF654B5D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709861" y="2204803"/>
              <a:ext cx="0" cy="410976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  <p:sp>
        <p:nvSpPr>
          <p:cNvPr id="71" name="AutoShape 7">
            <a:extLst>
              <a:ext uri="{FF2B5EF4-FFF2-40B4-BE49-F238E27FC236}">
                <a16:creationId xmlns:a16="http://schemas.microsoft.com/office/drawing/2014/main" xmlns="" id="{845240F6-09E7-4CED-8A51-9CA71952D2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76245" y="3033942"/>
            <a:ext cx="117475" cy="117475"/>
          </a:xfrm>
          <a:prstGeom prst="flowChartOr">
            <a:avLst/>
          </a:prstGeom>
          <a:solidFill>
            <a:srgbClr val="000000"/>
          </a:solidFill>
          <a:ln w="12700">
            <a:solidFill>
              <a:srgbClr val="FFFFFF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22" name="Text Box 13">
            <a:extLst>
              <a:ext uri="{FF2B5EF4-FFF2-40B4-BE49-F238E27FC236}">
                <a16:creationId xmlns:a16="http://schemas.microsoft.com/office/drawing/2014/main" xmlns="" id="{46309487-37DA-470E-83C4-9576D74343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615" y="5234855"/>
            <a:ext cx="332183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6969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tabLst>
                <a:tab pos="10810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>
              <a:tabLst>
                <a:tab pos="10810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tabLst>
                <a:tab pos="10810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810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810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810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810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810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810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fr-FR" altLang="fr-FR" sz="2000" b="0" dirty="0" smtClean="0">
                <a:cs typeface="Times New Roman" panose="02020603050405020304" pitchFamily="18" charset="0"/>
              </a:rPr>
              <a:t>L’intensité de cette AM est proportionnelle à </a:t>
            </a:r>
            <a:r>
              <a:rPr lang="fr-FR" altLang="fr-FR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fr-FR" altLang="fr-FR" sz="2000" b="0" dirty="0" smtClean="0">
                <a:cs typeface="Times New Roman" panose="02020603050405020304" pitchFamily="18" charset="0"/>
              </a:rPr>
              <a:t> et à </a:t>
            </a:r>
            <a:r>
              <a:rPr lang="fr-FR" altLang="fr-FR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fr-FR" altLang="fr-FR" sz="2000" b="0" dirty="0" smtClean="0">
                <a:cs typeface="Times New Roman" panose="02020603050405020304" pitchFamily="18" charset="0"/>
              </a:rPr>
              <a:t>.</a:t>
            </a:r>
            <a:endParaRPr lang="fr-FR" altLang="fr-FR" sz="2000" b="0" dirty="0">
              <a:cs typeface="Times New Roman" panose="02020603050405020304" pitchFamily="18" charset="0"/>
            </a:endParaRPr>
          </a:p>
        </p:txBody>
      </p:sp>
      <p:sp>
        <p:nvSpPr>
          <p:cNvPr id="123" name="Text Box 13">
            <a:extLst>
              <a:ext uri="{FF2B5EF4-FFF2-40B4-BE49-F238E27FC236}">
                <a16:creationId xmlns:a16="http://schemas.microsoft.com/office/drawing/2014/main" xmlns="" id="{46309487-37DA-470E-83C4-9576D74343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959" y="3596690"/>
            <a:ext cx="3328486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6969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tabLst>
                <a:tab pos="10810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>
              <a:tabLst>
                <a:tab pos="10810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tabLst>
                <a:tab pos="10810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810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810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810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810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810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810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fr-FR" altLang="fr-FR" sz="2000" b="0" dirty="0" smtClean="0">
                <a:cs typeface="Times New Roman" panose="02020603050405020304" pitchFamily="18" charset="0"/>
              </a:rPr>
              <a:t>Elle a un point A’ d’application équivalent situé à la moitié de sa largeur de répartition.</a:t>
            </a:r>
            <a:endParaRPr lang="fr-FR" altLang="fr-FR" sz="2000" b="0" dirty="0">
              <a:cs typeface="Times New Roman" panose="02020603050405020304" pitchFamily="18" charset="0"/>
            </a:endParaRPr>
          </a:p>
        </p:txBody>
      </p:sp>
      <p:sp>
        <p:nvSpPr>
          <p:cNvPr id="124" name="Text Box 84">
            <a:extLst>
              <a:ext uri="{FF2B5EF4-FFF2-40B4-BE49-F238E27FC236}">
                <a16:creationId xmlns:a16="http://schemas.microsoft.com/office/drawing/2014/main" xmlns="" id="{C6F53CCE-6519-4F1F-A03D-FBB9058E02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37024" y="1777585"/>
            <a:ext cx="1140825" cy="318924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lIns="36000" tIns="36000" rIns="36000" bIns="36000">
            <a:spAutoFit/>
          </a:bodyPr>
          <a:lstStyle>
            <a:lvl1pPr algn="l">
              <a:tabLst>
                <a:tab pos="3746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>
              <a:tabLst>
                <a:tab pos="3746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tabLst>
                <a:tab pos="3746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3746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3746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746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746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746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746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fr-FR" altLang="fr-FR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fr-FR" altLang="fr-FR" sz="1600" b="0" dirty="0" smtClean="0"/>
              <a:t> - 4 = 2</a:t>
            </a:r>
            <a:endParaRPr lang="fr-FR" altLang="fr-FR" sz="1600" b="0" dirty="0"/>
          </a:p>
        </p:txBody>
      </p:sp>
      <p:sp>
        <p:nvSpPr>
          <p:cNvPr id="125" name="Text Box 84">
            <a:extLst>
              <a:ext uri="{FF2B5EF4-FFF2-40B4-BE49-F238E27FC236}">
                <a16:creationId xmlns:a16="http://schemas.microsoft.com/office/drawing/2014/main" xmlns="" id="{C6F53CCE-6519-4F1F-A03D-FBB9058E02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30170" y="2640529"/>
            <a:ext cx="1460610" cy="318924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lIns="36000" tIns="36000" rIns="36000" bIns="36000">
            <a:spAutoFit/>
          </a:bodyPr>
          <a:lstStyle>
            <a:lvl1pPr algn="l">
              <a:tabLst>
                <a:tab pos="3746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>
              <a:tabLst>
                <a:tab pos="3746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tabLst>
                <a:tab pos="3746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3746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3746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746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746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746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746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fr-FR" altLang="fr-FR" sz="1600" b="0" dirty="0" smtClean="0"/>
              <a:t>2 / 2 = 1</a:t>
            </a:r>
            <a:endParaRPr lang="fr-FR" altLang="fr-FR" sz="1600" b="0" dirty="0"/>
          </a:p>
        </p:txBody>
      </p:sp>
      <p:sp>
        <p:nvSpPr>
          <p:cNvPr id="126" name="Text Box 84">
            <a:extLst>
              <a:ext uri="{FF2B5EF4-FFF2-40B4-BE49-F238E27FC236}">
                <a16:creationId xmlns:a16="http://schemas.microsoft.com/office/drawing/2014/main" xmlns="" id="{FC4234EF-85CD-45C9-9F4D-62A53998C7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86654" y="4424528"/>
            <a:ext cx="739333" cy="318924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txBody>
          <a:bodyPr wrap="square" lIns="36000" tIns="36000" rIns="36000" bIns="36000">
            <a:spAutoFit/>
          </a:bodyPr>
          <a:lstStyle>
            <a:lvl1pPr algn="l">
              <a:tabLst>
                <a:tab pos="3746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>
              <a:tabLst>
                <a:tab pos="3746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tabLst>
                <a:tab pos="3746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3746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3746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746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746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746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746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fr-FR" altLang="fr-FR" sz="1600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fr-FR" altLang="fr-FR" sz="1600" b="0" dirty="0" smtClean="0">
                <a:solidFill>
                  <a:schemeClr val="bg1"/>
                </a:solidFill>
              </a:rPr>
              <a:t> = 6</a:t>
            </a:r>
            <a:endParaRPr lang="fr-FR" altLang="fr-FR" sz="1600" b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6297614"/>
      </p:ext>
    </p:extLst>
  </p:cSld>
  <p:clrMapOvr>
    <a:masterClrMapping/>
  </p:clrMapOvr>
  <p:transition spd="med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20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20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75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90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4" grpId="0" animBg="1" autoUpdateAnimBg="0"/>
      <p:bldP spid="124" grpId="0"/>
      <p:bldP spid="125" grpId="0"/>
      <p:bldP spid="12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2" name="Group 227">
            <a:extLst>
              <a:ext uri="{FF2B5EF4-FFF2-40B4-BE49-F238E27FC236}">
                <a16:creationId xmlns:a16="http://schemas.microsoft.com/office/drawing/2014/main" xmlns="" id="{4BF47881-C6C7-4B41-93DD-494A11E0FAC2}"/>
              </a:ext>
            </a:extLst>
          </p:cNvPr>
          <p:cNvGrpSpPr>
            <a:grpSpLocks/>
          </p:cNvGrpSpPr>
          <p:nvPr/>
        </p:nvGrpSpPr>
        <p:grpSpPr bwMode="auto">
          <a:xfrm>
            <a:off x="3765494" y="1281183"/>
            <a:ext cx="5208827" cy="5427663"/>
            <a:chOff x="2009" y="1431"/>
            <a:chExt cx="3629" cy="3419"/>
          </a:xfrm>
        </p:grpSpPr>
        <p:sp>
          <p:nvSpPr>
            <p:cNvPr id="123" name="Rectangle 228">
              <a:extLst>
                <a:ext uri="{FF2B5EF4-FFF2-40B4-BE49-F238E27FC236}">
                  <a16:creationId xmlns:a16="http://schemas.microsoft.com/office/drawing/2014/main" xmlns="" id="{7E57BDEA-0F67-49D4-8D9D-BC0E0134775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09" y="1446"/>
              <a:ext cx="3629" cy="3404"/>
            </a:xfrm>
            <a:prstGeom prst="rect">
              <a:avLst/>
            </a:prstGeom>
            <a:pattFill prst="lgGrid">
              <a:fgClr>
                <a:schemeClr val="bg1">
                  <a:lumMod val="95000"/>
                </a:schemeClr>
              </a:fgClr>
              <a:bgClr>
                <a:schemeClr val="bg1"/>
              </a:bgClr>
            </a:pattFill>
            <a:ln w="317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 altLang="fr-FR" sz="1800" b="0"/>
            </a:p>
          </p:txBody>
        </p:sp>
        <p:grpSp>
          <p:nvGrpSpPr>
            <p:cNvPr id="124" name="Group 229">
              <a:extLst>
                <a:ext uri="{FF2B5EF4-FFF2-40B4-BE49-F238E27FC236}">
                  <a16:creationId xmlns:a16="http://schemas.microsoft.com/office/drawing/2014/main" xmlns="" id="{FC7FD569-524C-4F06-8C31-5F561BAE914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009" y="1448"/>
              <a:ext cx="1681" cy="122"/>
              <a:chOff x="1476" y="1488"/>
              <a:chExt cx="1860" cy="108"/>
            </a:xfrm>
          </p:grpSpPr>
          <p:pic>
            <p:nvPicPr>
              <p:cNvPr id="126" name="Picture 230">
                <a:extLst>
                  <a:ext uri="{FF2B5EF4-FFF2-40B4-BE49-F238E27FC236}">
                    <a16:creationId xmlns:a16="http://schemas.microsoft.com/office/drawing/2014/main" xmlns="" id="{FB0F71AC-F58C-4C3A-A243-501CC459AE90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976" y="1488"/>
                <a:ext cx="360" cy="10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27" name="Picture 231">
                <a:extLst>
                  <a:ext uri="{FF2B5EF4-FFF2-40B4-BE49-F238E27FC236}">
                    <a16:creationId xmlns:a16="http://schemas.microsoft.com/office/drawing/2014/main" xmlns="" id="{2B8CF735-D3F2-4B5D-A5D5-A7E1C190F008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476" y="1488"/>
                <a:ext cx="1507" cy="10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sp>
          <p:nvSpPr>
            <p:cNvPr id="125" name="Text Box 235">
              <a:extLst>
                <a:ext uri="{FF2B5EF4-FFF2-40B4-BE49-F238E27FC236}">
                  <a16:creationId xmlns:a16="http://schemas.microsoft.com/office/drawing/2014/main" xmlns="" id="{00631C4F-8096-4628-9B89-4631BE9DE2E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09" y="1431"/>
              <a:ext cx="1295" cy="1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969696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algn="l">
                <a:tabLst>
                  <a:tab pos="108108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algn="l">
                <a:tabLst>
                  <a:tab pos="108108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algn="l">
                <a:tabLst>
                  <a:tab pos="108108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algn="l">
                <a:tabLst>
                  <a:tab pos="108108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algn="l">
                <a:tabLst>
                  <a:tab pos="108108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tabLst>
                  <a:tab pos="108108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tabLst>
                  <a:tab pos="108108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tabLst>
                  <a:tab pos="108108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tabLst>
                  <a:tab pos="108108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just"/>
              <a:r>
                <a:rPr lang="fr-FR" altLang="fr-FR" sz="800" dirty="0">
                  <a:latin typeface="Verdana" panose="020B0604030504040204" pitchFamily="34" charset="0"/>
                </a:rPr>
                <a:t>Axe de micro moteur</a:t>
              </a:r>
            </a:p>
          </p:txBody>
        </p:sp>
      </p:grpSp>
      <p:sp>
        <p:nvSpPr>
          <p:cNvPr id="40975" name="Rectangle 15">
            <a:extLst>
              <a:ext uri="{FF2B5EF4-FFF2-40B4-BE49-F238E27FC236}">
                <a16:creationId xmlns:a16="http://schemas.microsoft.com/office/drawing/2014/main" xmlns="" id="{77D8821B-246E-4EBD-B1E4-2E7CB34DB7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68434" y="152400"/>
            <a:ext cx="737556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marL="342900" indent="-3429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>
              <a:spcBef>
                <a:spcPct val="20000"/>
              </a:spcBef>
              <a:buClr>
                <a:schemeClr val="hlink"/>
              </a:buClr>
              <a:buSzPct val="50000"/>
              <a:buFont typeface="Monotype Sorts" pitchFamily="2" charset="2"/>
              <a:buNone/>
            </a:pPr>
            <a:r>
              <a:rPr kumimoji="1" lang="fr-FR" altLang="fr-FR" sz="2800" dirty="0"/>
              <a:t>RDM : EDC – axe de micro moteur</a:t>
            </a:r>
          </a:p>
        </p:txBody>
      </p:sp>
      <p:sp>
        <p:nvSpPr>
          <p:cNvPr id="41149" name="Rectangle 189">
            <a:extLst>
              <a:ext uri="{FF2B5EF4-FFF2-40B4-BE49-F238E27FC236}">
                <a16:creationId xmlns:a16="http://schemas.microsoft.com/office/drawing/2014/main" xmlns="" id="{D55629CC-4493-461F-9429-A9E9F95DA3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500" y="587375"/>
            <a:ext cx="9080500" cy="554038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fr-FR" altLang="fr-FR" sz="2800" dirty="0">
                <a:solidFill>
                  <a:srgbClr val="5A6D76"/>
                </a:solidFill>
                <a:cs typeface="Times New Roman" panose="02020603050405020304" pitchFamily="18" charset="0"/>
              </a:rPr>
              <a:t>Modèle 2 – Tronçon II (avec symétrie)</a:t>
            </a:r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xmlns="" id="{7C0BFDBC-0E69-4373-8BCF-5699B6DDCA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55481" y="2622495"/>
            <a:ext cx="3794125" cy="914400"/>
          </a:xfrm>
          <a:prstGeom prst="rect">
            <a:avLst/>
          </a:prstGeom>
          <a:gradFill rotWithShape="0">
            <a:gsLst>
              <a:gs pos="0">
                <a:srgbClr val="969696"/>
              </a:gs>
              <a:gs pos="50000">
                <a:srgbClr val="FFFFFF"/>
              </a:gs>
              <a:gs pos="100000">
                <a:srgbClr val="969696"/>
              </a:gs>
            </a:gsLst>
            <a:lin ang="5400000" scaled="1"/>
          </a:gra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9" name="Line 3">
            <a:extLst>
              <a:ext uri="{FF2B5EF4-FFF2-40B4-BE49-F238E27FC236}">
                <a16:creationId xmlns:a16="http://schemas.microsoft.com/office/drawing/2014/main" xmlns="" id="{B1BC0563-CA36-4631-8AD4-882BF2328A0C}"/>
              </a:ext>
            </a:extLst>
          </p:cNvPr>
          <p:cNvSpPr>
            <a:spLocks noChangeShapeType="1"/>
          </p:cNvSpPr>
          <p:nvPr/>
        </p:nvSpPr>
        <p:spPr bwMode="auto">
          <a:xfrm>
            <a:off x="5435958" y="3090498"/>
            <a:ext cx="0" cy="1275764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53" name="Line 5">
            <a:extLst>
              <a:ext uri="{FF2B5EF4-FFF2-40B4-BE49-F238E27FC236}">
                <a16:creationId xmlns:a16="http://schemas.microsoft.com/office/drawing/2014/main" xmlns="" id="{1069C041-D2F5-4831-8020-BEC9DE84197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036070" y="2301081"/>
            <a:ext cx="0" cy="800100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41125" name="Oval 19">
            <a:extLst>
              <a:ext uri="{FF2B5EF4-FFF2-40B4-BE49-F238E27FC236}">
                <a16:creationId xmlns:a16="http://schemas.microsoft.com/office/drawing/2014/main" xmlns="" id="{4615CBAF-3C75-4FB6-904E-2EF29DF5D7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37892" y="2987482"/>
            <a:ext cx="273050" cy="203200"/>
          </a:xfrm>
          <a:prstGeom prst="ellipse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fr-FR" altLang="fr-FR" sz="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E</a:t>
            </a:r>
            <a:endParaRPr kumimoji="0" lang="fr-FR" altLang="fr-F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1127" name="Oval 21">
            <a:extLst>
              <a:ext uri="{FF2B5EF4-FFF2-40B4-BE49-F238E27FC236}">
                <a16:creationId xmlns:a16="http://schemas.microsoft.com/office/drawing/2014/main" xmlns="" id="{EDE8C025-4544-48D5-B00F-C8C8298ED5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49857" y="2987482"/>
            <a:ext cx="273050" cy="193675"/>
          </a:xfrm>
          <a:prstGeom prst="ellipse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fr-FR" altLang="fr-FR" sz="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D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1128" name="Line 22">
            <a:extLst>
              <a:ext uri="{FF2B5EF4-FFF2-40B4-BE49-F238E27FC236}">
                <a16:creationId xmlns:a16="http://schemas.microsoft.com/office/drawing/2014/main" xmlns="" id="{F41B0D07-6307-4751-9652-E1B9550A0DC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264760" y="3090498"/>
            <a:ext cx="3771310" cy="0"/>
          </a:xfrm>
          <a:prstGeom prst="line">
            <a:avLst/>
          </a:prstGeom>
          <a:noFill/>
          <a:ln w="12700">
            <a:solidFill>
              <a:srgbClr val="008000"/>
            </a:solidFill>
            <a:prstDash val="lgDashDot"/>
            <a:round/>
            <a:headEnd/>
            <a:tailEnd type="none" w="sm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56" name="AutoShape 8">
            <a:extLst>
              <a:ext uri="{FF2B5EF4-FFF2-40B4-BE49-F238E27FC236}">
                <a16:creationId xmlns:a16="http://schemas.microsoft.com/office/drawing/2014/main" xmlns="" id="{50229487-F809-4F34-8570-0D859BA5BB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82930" y="3030345"/>
            <a:ext cx="117475" cy="117475"/>
          </a:xfrm>
          <a:prstGeom prst="flowChartOr">
            <a:avLst/>
          </a:prstGeom>
          <a:solidFill>
            <a:srgbClr val="000000"/>
          </a:solidFill>
          <a:ln w="12700">
            <a:solidFill>
              <a:srgbClr val="FFFFFF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76" name="Rectangle 85">
            <a:extLst>
              <a:ext uri="{FF2B5EF4-FFF2-40B4-BE49-F238E27FC236}">
                <a16:creationId xmlns:a16="http://schemas.microsoft.com/office/drawing/2014/main" xmlns="" id="{B3DBB722-0C23-47D0-986C-45507976C8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48785" y="2079692"/>
            <a:ext cx="2245162" cy="1522178"/>
          </a:xfrm>
          <a:prstGeom prst="rect">
            <a:avLst/>
          </a:prstGeom>
          <a:pattFill prst="lgGrid">
            <a:fgClr>
              <a:schemeClr val="bg1">
                <a:lumMod val="95000"/>
              </a:schemeClr>
            </a:fgClr>
            <a:bgClr>
              <a:schemeClr val="bg1"/>
            </a:bgClr>
          </a:pattFill>
          <a:ln w="31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 sz="1800" b="0"/>
          </a:p>
        </p:txBody>
      </p:sp>
      <p:sp>
        <p:nvSpPr>
          <p:cNvPr id="88" name="Rectangle 85">
            <a:extLst>
              <a:ext uri="{FF2B5EF4-FFF2-40B4-BE49-F238E27FC236}">
                <a16:creationId xmlns:a16="http://schemas.microsoft.com/office/drawing/2014/main" xmlns="" id="{94CE17E3-F4AB-4F29-910D-E6A0DDB088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09860" y="2068268"/>
            <a:ext cx="445016" cy="1553268"/>
          </a:xfrm>
          <a:prstGeom prst="rect">
            <a:avLst/>
          </a:prstGeom>
          <a:solidFill>
            <a:schemeClr val="bg1">
              <a:alpha val="90000"/>
            </a:schemeClr>
          </a:solidFill>
          <a:ln>
            <a:noFill/>
          </a:ln>
          <a:effectLst/>
        </p:spPr>
        <p:txBody>
          <a:bodyPr wrap="square" lIns="36000" tIns="36000" rIns="36000" bIns="36000" anchor="ctr">
            <a:spAutoFit/>
          </a:bodyPr>
          <a:lstStyle/>
          <a:p>
            <a:endParaRPr lang="fr-FR"/>
          </a:p>
        </p:txBody>
      </p:sp>
      <p:sp>
        <p:nvSpPr>
          <p:cNvPr id="90" name="Line 81">
            <a:extLst>
              <a:ext uri="{FF2B5EF4-FFF2-40B4-BE49-F238E27FC236}">
                <a16:creationId xmlns:a16="http://schemas.microsoft.com/office/drawing/2014/main" xmlns="" id="{D82A830F-DB67-49DA-BF92-F294F622E973}"/>
              </a:ext>
            </a:extLst>
          </p:cNvPr>
          <p:cNvSpPr>
            <a:spLocks noChangeShapeType="1"/>
          </p:cNvSpPr>
          <p:nvPr/>
        </p:nvSpPr>
        <p:spPr bwMode="auto">
          <a:xfrm>
            <a:off x="4255481" y="3536895"/>
            <a:ext cx="0" cy="165873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91" name="Line 82">
            <a:extLst>
              <a:ext uri="{FF2B5EF4-FFF2-40B4-BE49-F238E27FC236}">
                <a16:creationId xmlns:a16="http://schemas.microsoft.com/office/drawing/2014/main" xmlns="" id="{7E39F813-D601-482D-A758-AC24B90F67F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702219" y="3536894"/>
            <a:ext cx="2578" cy="1206558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92" name="Line 83">
            <a:extLst>
              <a:ext uri="{FF2B5EF4-FFF2-40B4-BE49-F238E27FC236}">
                <a16:creationId xmlns:a16="http://schemas.microsoft.com/office/drawing/2014/main" xmlns="" id="{E1C1A8E4-F1B7-4CA9-83A2-752FFFE9F121}"/>
              </a:ext>
            </a:extLst>
          </p:cNvPr>
          <p:cNvSpPr>
            <a:spLocks noChangeShapeType="1"/>
          </p:cNvSpPr>
          <p:nvPr/>
        </p:nvSpPr>
        <p:spPr bwMode="auto">
          <a:xfrm>
            <a:off x="4252800" y="4596373"/>
            <a:ext cx="1449419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 type="oval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93" name="Text Box 84">
            <a:extLst>
              <a:ext uri="{FF2B5EF4-FFF2-40B4-BE49-F238E27FC236}">
                <a16:creationId xmlns:a16="http://schemas.microsoft.com/office/drawing/2014/main" xmlns="" id="{FC4234EF-85CD-45C9-9F4D-62A53998C7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40835" y="4424528"/>
            <a:ext cx="247190" cy="318924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txBody>
          <a:bodyPr wrap="square" lIns="36000" tIns="36000" rIns="36000" bIns="36000">
            <a:spAutoFit/>
          </a:bodyPr>
          <a:lstStyle>
            <a:lvl1pPr algn="l">
              <a:tabLst>
                <a:tab pos="3746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>
              <a:tabLst>
                <a:tab pos="3746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tabLst>
                <a:tab pos="3746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3746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3746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746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746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746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746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fr-FR" altLang="fr-FR" sz="1600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endParaRPr lang="fr-FR" altLang="fr-FR" sz="1600" b="0" dirty="0">
              <a:solidFill>
                <a:schemeClr val="bg1"/>
              </a:solidFill>
            </a:endParaRPr>
          </a:p>
        </p:txBody>
      </p:sp>
      <p:sp>
        <p:nvSpPr>
          <p:cNvPr id="41130" name="Rectangle 41129">
            <a:extLst>
              <a:ext uri="{FF2B5EF4-FFF2-40B4-BE49-F238E27FC236}">
                <a16:creationId xmlns:a16="http://schemas.microsoft.com/office/drawing/2014/main" xmlns="" id="{1778D0E4-40AF-4E7C-9D05-4AADA294E4FE}"/>
              </a:ext>
            </a:extLst>
          </p:cNvPr>
          <p:cNvSpPr/>
          <p:nvPr/>
        </p:nvSpPr>
        <p:spPr>
          <a:xfrm>
            <a:off x="4252801" y="5546633"/>
            <a:ext cx="239306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000"/>
              <a:tabLst>
                <a:tab pos="90170" algn="l"/>
                <a:tab pos="4231005" algn="l"/>
              </a:tabLst>
            </a:pPr>
            <a:r>
              <a:rPr lang="fr-FR" sz="20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fr-FR" sz="2000" dirty="0" smtClean="0">
                <a:ea typeface="Times New Roman" panose="02020603050405020304" pitchFamily="18" charset="0"/>
              </a:rPr>
              <a:t> </a:t>
            </a:r>
            <a:r>
              <a:rPr lang="fr-FR" sz="2000" dirty="0">
                <a:ea typeface="Times New Roman" panose="02020603050405020304" pitchFamily="18" charset="0"/>
                <a:cs typeface="Arial" panose="020B0604020202020204" pitchFamily="34" charset="0"/>
                <a:sym typeface="Symbol" panose="05050102010706020507" pitchFamily="18" charset="2"/>
              </a:rPr>
              <a:t> </a:t>
            </a:r>
            <a:r>
              <a:rPr lang="fr-FR" sz="2000" dirty="0">
                <a:ea typeface="Times New Roman" panose="02020603050405020304" pitchFamily="18" charset="0"/>
              </a:rPr>
              <a:t>[ 8 – </a:t>
            </a:r>
            <a:r>
              <a:rPr lang="fr-FR" sz="20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l </a:t>
            </a:r>
            <a:r>
              <a:rPr lang="fr-FR" sz="2000" dirty="0">
                <a:ea typeface="Times New Roman" panose="02020603050405020304" pitchFamily="18" charset="0"/>
              </a:rPr>
              <a:t>; 8 [</a:t>
            </a:r>
            <a:endParaRPr lang="fr-FR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01" name="Rectangle 100">
            <a:extLst>
              <a:ext uri="{FF2B5EF4-FFF2-40B4-BE49-F238E27FC236}">
                <a16:creationId xmlns:a16="http://schemas.microsoft.com/office/drawing/2014/main" xmlns="" id="{3F5797C9-BFDE-47F5-A4C7-6949B56CE89A}"/>
              </a:ext>
            </a:extLst>
          </p:cNvPr>
          <p:cNvSpPr/>
          <p:nvPr/>
        </p:nvSpPr>
        <p:spPr>
          <a:xfrm>
            <a:off x="6241249" y="5986075"/>
            <a:ext cx="151836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000"/>
              <a:tabLst>
                <a:tab pos="90170" algn="l"/>
                <a:tab pos="4231005" algn="l"/>
              </a:tabLst>
            </a:pPr>
            <a:r>
              <a:rPr lang="fr-FR" sz="20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fr-FR" sz="2000" dirty="0" smtClean="0">
                <a:ea typeface="Times New Roman" panose="02020603050405020304" pitchFamily="18" charset="0"/>
              </a:rPr>
              <a:t> </a:t>
            </a:r>
            <a:r>
              <a:rPr lang="fr-FR" sz="2000" dirty="0">
                <a:ea typeface="Times New Roman" panose="02020603050405020304" pitchFamily="18" charset="0"/>
                <a:cs typeface="Arial" panose="020B0604020202020204" pitchFamily="34" charset="0"/>
                <a:sym typeface="Symbol" panose="05050102010706020507" pitchFamily="18" charset="2"/>
              </a:rPr>
              <a:t> </a:t>
            </a:r>
            <a:r>
              <a:rPr lang="fr-FR" sz="2000" dirty="0">
                <a:ea typeface="Times New Roman" panose="02020603050405020304" pitchFamily="18" charset="0"/>
              </a:rPr>
              <a:t>[ 4 ; 8 [</a:t>
            </a:r>
            <a:endParaRPr lang="fr-FR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1131" name="Forme libre : forme 41130">
            <a:extLst>
              <a:ext uri="{FF2B5EF4-FFF2-40B4-BE49-F238E27FC236}">
                <a16:creationId xmlns:a16="http://schemas.microsoft.com/office/drawing/2014/main" xmlns="" id="{E72A5DE5-E450-4FC8-A6AC-FE6DD2DDC88C}"/>
              </a:ext>
            </a:extLst>
          </p:cNvPr>
          <p:cNvSpPr/>
          <p:nvPr/>
        </p:nvSpPr>
        <p:spPr bwMode="auto">
          <a:xfrm>
            <a:off x="5748127" y="5970556"/>
            <a:ext cx="493122" cy="224286"/>
          </a:xfrm>
          <a:custGeom>
            <a:avLst/>
            <a:gdLst>
              <a:gd name="connsiteX0" fmla="*/ 0 w 224287"/>
              <a:gd name="connsiteY0" fmla="*/ 0 h 224286"/>
              <a:gd name="connsiteX1" fmla="*/ 0 w 224287"/>
              <a:gd name="connsiteY1" fmla="*/ 224286 h 224286"/>
              <a:gd name="connsiteX2" fmla="*/ 224287 w 224287"/>
              <a:gd name="connsiteY2" fmla="*/ 224286 h 2242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24287" h="224286">
                <a:moveTo>
                  <a:pt x="0" y="0"/>
                </a:moveTo>
                <a:lnTo>
                  <a:pt x="0" y="224286"/>
                </a:lnTo>
                <a:lnTo>
                  <a:pt x="224287" y="224286"/>
                </a:lnTo>
              </a:path>
            </a:pathLst>
          </a:cu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8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4" name="AutoShape 6">
            <a:extLst>
              <a:ext uri="{FF2B5EF4-FFF2-40B4-BE49-F238E27FC236}">
                <a16:creationId xmlns:a16="http://schemas.microsoft.com/office/drawing/2014/main" xmlns="" id="{3A48B380-9FB0-4C30-96B2-B667BEE791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07855" y="3030345"/>
            <a:ext cx="117475" cy="117475"/>
          </a:xfrm>
          <a:prstGeom prst="flowChartOr">
            <a:avLst/>
          </a:prstGeom>
          <a:solidFill>
            <a:srgbClr val="000000"/>
          </a:solidFill>
          <a:ln w="12700">
            <a:solidFill>
              <a:srgbClr val="FFFFFF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59" name="Line 81">
            <a:extLst>
              <a:ext uri="{FF2B5EF4-FFF2-40B4-BE49-F238E27FC236}">
                <a16:creationId xmlns:a16="http://schemas.microsoft.com/office/drawing/2014/main" xmlns="" id="{ED14C6B1-1155-49CA-B212-A5D59C8564E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264760" y="1847491"/>
            <a:ext cx="0" cy="765299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60" name="Line 82">
            <a:extLst>
              <a:ext uri="{FF2B5EF4-FFF2-40B4-BE49-F238E27FC236}">
                <a16:creationId xmlns:a16="http://schemas.microsoft.com/office/drawing/2014/main" xmlns="" id="{5291E554-2BB0-4649-AAD8-C279F1C172A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172190" y="1843916"/>
            <a:ext cx="0" cy="318924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64" name="Line 83">
            <a:extLst>
              <a:ext uri="{FF2B5EF4-FFF2-40B4-BE49-F238E27FC236}">
                <a16:creationId xmlns:a16="http://schemas.microsoft.com/office/drawing/2014/main" xmlns="" id="{9CB88C95-D3E9-4849-B9CD-AE224CDA1A0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269119" y="2048600"/>
            <a:ext cx="900797" cy="134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 type="stealth" w="med" len="lg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65" name="Text Box 84">
            <a:extLst>
              <a:ext uri="{FF2B5EF4-FFF2-40B4-BE49-F238E27FC236}">
                <a16:creationId xmlns:a16="http://schemas.microsoft.com/office/drawing/2014/main" xmlns="" id="{A72813C9-01DD-4DAF-B07C-76E48D988B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10813" y="1887433"/>
            <a:ext cx="246063" cy="3189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txBody>
          <a:bodyPr wrap="square" lIns="36000" tIns="36000" rIns="36000" bIns="36000">
            <a:spAutoFit/>
          </a:bodyPr>
          <a:lstStyle>
            <a:lvl1pPr algn="l">
              <a:tabLst>
                <a:tab pos="3746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>
              <a:tabLst>
                <a:tab pos="3746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tabLst>
                <a:tab pos="3746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3746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3746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746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746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746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746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fr-FR" altLang="fr-FR" sz="1600" b="0" dirty="0"/>
              <a:t>4</a:t>
            </a:r>
          </a:p>
        </p:txBody>
      </p:sp>
      <p:sp>
        <p:nvSpPr>
          <p:cNvPr id="66" name="Oval 21">
            <a:extLst>
              <a:ext uri="{FF2B5EF4-FFF2-40B4-BE49-F238E27FC236}">
                <a16:creationId xmlns:a16="http://schemas.microsoft.com/office/drawing/2014/main" xmlns="" id="{854366CA-709C-4432-B92C-77F587E96A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95693" y="3146014"/>
            <a:ext cx="266862" cy="278414"/>
          </a:xfrm>
          <a:prstGeom prst="ellipse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fr-FR" altLang="fr-FR" sz="14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Arial" panose="020B0604020202020204" pitchFamily="34" charset="0"/>
              </a:rPr>
              <a:t>G</a:t>
            </a:r>
            <a:endParaRPr kumimoji="0" lang="fr-FR" altLang="fr-FR" sz="1400" b="0" i="0" u="none" strike="noStrike" cap="none" normalizeH="0" baseline="0" dirty="0">
              <a:ln>
                <a:noFill/>
              </a:ln>
              <a:solidFill>
                <a:srgbClr val="00800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7" name="Text Box 13">
            <a:extLst>
              <a:ext uri="{FF2B5EF4-FFF2-40B4-BE49-F238E27FC236}">
                <a16:creationId xmlns:a16="http://schemas.microsoft.com/office/drawing/2014/main" xmlns="" id="{46309487-37DA-470E-83C4-9576D74343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499" y="1442869"/>
            <a:ext cx="3078949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6969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tabLst>
                <a:tab pos="10810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>
              <a:tabLst>
                <a:tab pos="10810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tabLst>
                <a:tab pos="10810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810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810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810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810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810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810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fr-FR" altLang="fr-FR" sz="2000" b="0" dirty="0" smtClean="0">
                <a:cs typeface="Times New Roman" panose="02020603050405020304" pitchFamily="18" charset="0"/>
              </a:rPr>
              <a:t>Regardons l’action </a:t>
            </a:r>
            <a:r>
              <a:rPr lang="fr-FR" altLang="fr-FR" sz="2000" b="0" dirty="0">
                <a:cs typeface="Times New Roman" panose="02020603050405020304" pitchFamily="18" charset="0"/>
              </a:rPr>
              <a:t>mécanique </a:t>
            </a:r>
            <a:r>
              <a:rPr lang="fr-FR" altLang="fr-FR" sz="2000" b="0" dirty="0" smtClean="0">
                <a:cs typeface="Times New Roman" panose="02020603050405020304" pitchFamily="18" charset="0"/>
              </a:rPr>
              <a:t>repartie (action </a:t>
            </a:r>
            <a:r>
              <a:rPr lang="fr-FR" altLang="fr-FR" sz="2000" b="0" dirty="0">
                <a:cs typeface="Times New Roman" panose="02020603050405020304" pitchFamily="18" charset="0"/>
              </a:rPr>
              <a:t>de </a:t>
            </a:r>
            <a:r>
              <a:rPr lang="fr-FR" altLang="fr-FR" sz="2000" dirty="0">
                <a:cs typeface="Times New Roman" panose="02020603050405020304" pitchFamily="18" charset="0"/>
              </a:rPr>
              <a:t>4</a:t>
            </a:r>
            <a:r>
              <a:rPr lang="fr-FR" altLang="fr-FR" sz="2000" b="0" dirty="0">
                <a:cs typeface="Times New Roman" panose="02020603050405020304" pitchFamily="18" charset="0"/>
              </a:rPr>
              <a:t> / </a:t>
            </a:r>
            <a:r>
              <a:rPr lang="fr-FR" altLang="fr-FR" sz="2000" dirty="0">
                <a:cs typeface="Times New Roman" panose="02020603050405020304" pitchFamily="18" charset="0"/>
              </a:rPr>
              <a:t>7</a:t>
            </a:r>
            <a:r>
              <a:rPr lang="fr-FR" altLang="fr-FR" sz="2000" b="0" dirty="0" smtClean="0">
                <a:cs typeface="Times New Roman" panose="02020603050405020304" pitchFamily="18" charset="0"/>
              </a:rPr>
              <a:t>)</a:t>
            </a:r>
            <a:endParaRPr lang="fr-FR" altLang="fr-FR" sz="2000" b="0" dirty="0">
              <a:cs typeface="Times New Roman" panose="02020603050405020304" pitchFamily="18" charset="0"/>
            </a:endParaRPr>
          </a:p>
        </p:txBody>
      </p:sp>
      <p:sp>
        <p:nvSpPr>
          <p:cNvPr id="55" name="AutoShape 7">
            <a:extLst>
              <a:ext uri="{FF2B5EF4-FFF2-40B4-BE49-F238E27FC236}">
                <a16:creationId xmlns:a16="http://schemas.microsoft.com/office/drawing/2014/main" xmlns="" id="{845240F6-09E7-4CED-8A51-9CA71952D2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3805" y="3030345"/>
            <a:ext cx="117475" cy="117475"/>
          </a:xfrm>
          <a:prstGeom prst="flowChartOr">
            <a:avLst/>
          </a:prstGeom>
          <a:solidFill>
            <a:srgbClr val="000000"/>
          </a:solidFill>
          <a:ln w="12700">
            <a:solidFill>
              <a:srgbClr val="FFFFFF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41126" name="Oval 20">
            <a:extLst>
              <a:ext uri="{FF2B5EF4-FFF2-40B4-BE49-F238E27FC236}">
                <a16:creationId xmlns:a16="http://schemas.microsoft.com/office/drawing/2014/main" xmlns="" id="{D9234629-6B0F-448A-9B64-9B078F8374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19200" y="2990303"/>
            <a:ext cx="273050" cy="169862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fr-FR" altLang="fr-FR" sz="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A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8" name="Line 82">
            <a:extLst>
              <a:ext uri="{FF2B5EF4-FFF2-40B4-BE49-F238E27FC236}">
                <a16:creationId xmlns:a16="http://schemas.microsoft.com/office/drawing/2014/main" xmlns="" id="{C4368D2D-547B-450C-BF9E-9667504F46D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709770" y="1843916"/>
            <a:ext cx="0" cy="318924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69" name="Line 83">
            <a:extLst>
              <a:ext uri="{FF2B5EF4-FFF2-40B4-BE49-F238E27FC236}">
                <a16:creationId xmlns:a16="http://schemas.microsoft.com/office/drawing/2014/main" xmlns="" id="{DF217542-27E1-493D-93BA-5C0B38AFF549}"/>
              </a:ext>
            </a:extLst>
          </p:cNvPr>
          <p:cNvSpPr>
            <a:spLocks noChangeShapeType="1"/>
          </p:cNvSpPr>
          <p:nvPr/>
        </p:nvSpPr>
        <p:spPr bwMode="auto">
          <a:xfrm>
            <a:off x="5032860" y="1919300"/>
            <a:ext cx="143774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 type="none" w="med" len="lg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70" name="Line 83">
            <a:extLst>
              <a:ext uri="{FF2B5EF4-FFF2-40B4-BE49-F238E27FC236}">
                <a16:creationId xmlns:a16="http://schemas.microsoft.com/office/drawing/2014/main" xmlns="" id="{D8FC1ACF-550A-43CD-9C15-E48A8FF0CCC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176634" y="1918597"/>
            <a:ext cx="941595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 type="none" w="med" len="lg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72" name="Text Box 84">
            <a:extLst>
              <a:ext uri="{FF2B5EF4-FFF2-40B4-BE49-F238E27FC236}">
                <a16:creationId xmlns:a16="http://schemas.microsoft.com/office/drawing/2014/main" xmlns="" id="{C6F53CCE-6519-4F1F-A03D-FBB9058E02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27501" y="1765901"/>
            <a:ext cx="718365" cy="3189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txBody>
          <a:bodyPr wrap="square" lIns="36000" tIns="36000" rIns="36000" bIns="36000">
            <a:spAutoFit/>
          </a:bodyPr>
          <a:lstStyle>
            <a:lvl1pPr algn="l">
              <a:tabLst>
                <a:tab pos="3746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>
              <a:tabLst>
                <a:tab pos="3746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tabLst>
                <a:tab pos="3746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3746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3746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746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746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746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746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fr-FR" altLang="fr-FR" sz="1600" b="0" dirty="0"/>
          </a:p>
        </p:txBody>
      </p:sp>
      <p:sp>
        <p:nvSpPr>
          <p:cNvPr id="73" name="Line 83">
            <a:extLst>
              <a:ext uri="{FF2B5EF4-FFF2-40B4-BE49-F238E27FC236}">
                <a16:creationId xmlns:a16="http://schemas.microsoft.com/office/drawing/2014/main" xmlns="" id="{F0B90607-4D06-4521-BD8E-46FEC00BEAB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269119" y="5037510"/>
            <a:ext cx="1875743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 type="stealth" w="med" len="lg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74" name="Line 82">
            <a:extLst>
              <a:ext uri="{FF2B5EF4-FFF2-40B4-BE49-F238E27FC236}">
                <a16:creationId xmlns:a16="http://schemas.microsoft.com/office/drawing/2014/main" xmlns="" id="{6D7BFC3B-727C-492E-9F86-DF5749E7AC0A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146823" y="3146756"/>
            <a:ext cx="10434" cy="2048874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75" name="Text Box 84">
            <a:extLst>
              <a:ext uri="{FF2B5EF4-FFF2-40B4-BE49-F238E27FC236}">
                <a16:creationId xmlns:a16="http://schemas.microsoft.com/office/drawing/2014/main" xmlns="" id="{0541544E-5A82-4334-B570-F3E7D282EC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19308" y="4876706"/>
            <a:ext cx="246063" cy="3189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txBody>
          <a:bodyPr wrap="square" lIns="36000" tIns="36000" rIns="36000" bIns="36000">
            <a:spAutoFit/>
          </a:bodyPr>
          <a:lstStyle>
            <a:lvl1pPr algn="l">
              <a:tabLst>
                <a:tab pos="3746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>
              <a:tabLst>
                <a:tab pos="3746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tabLst>
                <a:tab pos="3746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3746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3746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746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746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746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746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fr-FR" altLang="fr-FR" sz="1600" b="0" dirty="0"/>
              <a:t>8</a:t>
            </a:r>
          </a:p>
        </p:txBody>
      </p:sp>
      <p:sp>
        <p:nvSpPr>
          <p:cNvPr id="89" name="AutoShape 6">
            <a:extLst>
              <a:ext uri="{FF2B5EF4-FFF2-40B4-BE49-F238E27FC236}">
                <a16:creationId xmlns:a16="http://schemas.microsoft.com/office/drawing/2014/main" xmlns="" id="{29D78CE7-CB99-4BA4-AD9E-789FCE6F3E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47340" y="3031662"/>
            <a:ext cx="117475" cy="117475"/>
          </a:xfrm>
          <a:prstGeom prst="flowChartOr">
            <a:avLst/>
          </a:prstGeom>
          <a:solidFill>
            <a:srgbClr val="008000"/>
          </a:solidFill>
          <a:ln w="12700">
            <a:solidFill>
              <a:srgbClr val="FFFFFF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77" name="Oval 21">
            <a:extLst>
              <a:ext uri="{FF2B5EF4-FFF2-40B4-BE49-F238E27FC236}">
                <a16:creationId xmlns:a16="http://schemas.microsoft.com/office/drawing/2014/main" xmlns="" id="{854366CA-709C-4432-B92C-77F587E96A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11643" y="3153799"/>
            <a:ext cx="266862" cy="278414"/>
          </a:xfrm>
          <a:prstGeom prst="ellipse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fr-FR" altLang="fr-FR" sz="1400" b="1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Arial" panose="020B0604020202020204" pitchFamily="34" charset="0"/>
              </a:rPr>
              <a:t>A’</a:t>
            </a:r>
            <a:endParaRPr kumimoji="0" lang="fr-FR" altLang="fr-FR" sz="1400" b="0" i="0" u="none" strike="noStrike" cap="none" normalizeH="0" baseline="0" dirty="0">
              <a:ln>
                <a:noFill/>
              </a:ln>
              <a:solidFill>
                <a:srgbClr val="00800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8" name="Line 83">
            <a:extLst>
              <a:ext uri="{FF2B5EF4-FFF2-40B4-BE49-F238E27FC236}">
                <a16:creationId xmlns:a16="http://schemas.microsoft.com/office/drawing/2014/main" xmlns="" id="{DF217542-27E1-493D-93BA-5C0B38AFF54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735475" y="1918220"/>
            <a:ext cx="143774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 type="none" w="med" len="lg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79" name="Text Box 13">
            <a:extLst>
              <a:ext uri="{FF2B5EF4-FFF2-40B4-BE49-F238E27FC236}">
                <a16:creationId xmlns:a16="http://schemas.microsoft.com/office/drawing/2014/main" xmlns="" id="{46309487-37DA-470E-83C4-9576D74343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500" y="2814520"/>
            <a:ext cx="3078949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6969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tabLst>
                <a:tab pos="10810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>
              <a:tabLst>
                <a:tab pos="10810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tabLst>
                <a:tab pos="10810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810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810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810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810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810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810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fr-FR" altLang="fr-FR" sz="2000" dirty="0" smtClean="0">
                <a:cs typeface="Times New Roman" panose="02020603050405020304" pitchFamily="18" charset="0"/>
              </a:rPr>
              <a:t>Principe de calcul :</a:t>
            </a:r>
          </a:p>
        </p:txBody>
      </p:sp>
      <p:sp>
        <p:nvSpPr>
          <p:cNvPr id="80" name="Text Box 13">
            <a:extLst>
              <a:ext uri="{FF2B5EF4-FFF2-40B4-BE49-F238E27FC236}">
                <a16:creationId xmlns:a16="http://schemas.microsoft.com/office/drawing/2014/main" xmlns="" id="{46309487-37DA-470E-83C4-9576D74343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615" y="3429000"/>
            <a:ext cx="289937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6969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tabLst>
                <a:tab pos="10810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>
              <a:tabLst>
                <a:tab pos="10810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tabLst>
                <a:tab pos="10810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810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810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810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810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810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810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fr-FR" altLang="fr-FR" sz="2000" b="0" dirty="0" smtClean="0">
                <a:cs typeface="Times New Roman" panose="02020603050405020304" pitchFamily="18" charset="0"/>
              </a:rPr>
              <a:t>Si on généralise…</a:t>
            </a:r>
            <a:endParaRPr lang="fr-FR" altLang="fr-FR" sz="2000" b="0" dirty="0">
              <a:cs typeface="Times New Roman" panose="02020603050405020304" pitchFamily="18" charset="0"/>
            </a:endParaRPr>
          </a:p>
        </p:txBody>
      </p:sp>
      <p:sp>
        <p:nvSpPr>
          <p:cNvPr id="95" name="Line 82">
            <a:extLst>
              <a:ext uri="{FF2B5EF4-FFF2-40B4-BE49-F238E27FC236}">
                <a16:creationId xmlns:a16="http://schemas.microsoft.com/office/drawing/2014/main" xmlns="" id="{C4368D2D-547B-450C-BF9E-9667504F46D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710569" y="2622495"/>
            <a:ext cx="0" cy="318924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96" name="Line 82">
            <a:extLst>
              <a:ext uri="{FF2B5EF4-FFF2-40B4-BE49-F238E27FC236}">
                <a16:creationId xmlns:a16="http://schemas.microsoft.com/office/drawing/2014/main" xmlns="" id="{5291E554-2BB0-4649-AAD8-C279F1C172A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435958" y="2701131"/>
            <a:ext cx="0" cy="348101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97" name="Line 83">
            <a:extLst>
              <a:ext uri="{FF2B5EF4-FFF2-40B4-BE49-F238E27FC236}">
                <a16:creationId xmlns:a16="http://schemas.microsoft.com/office/drawing/2014/main" xmlns="" id="{D8FC1ACF-550A-43CD-9C15-E48A8FF0CCC0}"/>
              </a:ext>
            </a:extLst>
          </p:cNvPr>
          <p:cNvSpPr>
            <a:spLocks noChangeShapeType="1"/>
          </p:cNvSpPr>
          <p:nvPr/>
        </p:nvSpPr>
        <p:spPr bwMode="auto">
          <a:xfrm>
            <a:off x="5131568" y="2781956"/>
            <a:ext cx="593639" cy="1079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 type="none" w="med" len="lg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98" name="Line 83">
            <a:extLst>
              <a:ext uri="{FF2B5EF4-FFF2-40B4-BE49-F238E27FC236}">
                <a16:creationId xmlns:a16="http://schemas.microsoft.com/office/drawing/2014/main" xmlns="" id="{DF217542-27E1-493D-93BA-5C0B38AFF549}"/>
              </a:ext>
            </a:extLst>
          </p:cNvPr>
          <p:cNvSpPr>
            <a:spLocks noChangeShapeType="1"/>
          </p:cNvSpPr>
          <p:nvPr/>
        </p:nvSpPr>
        <p:spPr bwMode="auto">
          <a:xfrm>
            <a:off x="5287642" y="2783036"/>
            <a:ext cx="143774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 type="none" w="med" len="lg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99" name="Line 83">
            <a:extLst>
              <a:ext uri="{FF2B5EF4-FFF2-40B4-BE49-F238E27FC236}">
                <a16:creationId xmlns:a16="http://schemas.microsoft.com/office/drawing/2014/main" xmlns="" id="{DF217542-27E1-493D-93BA-5C0B38AFF54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725207" y="2781956"/>
            <a:ext cx="318397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 type="none" w="med" len="lg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100" name="Text Box 84">
            <a:extLst>
              <a:ext uri="{FF2B5EF4-FFF2-40B4-BE49-F238E27FC236}">
                <a16:creationId xmlns:a16="http://schemas.microsoft.com/office/drawing/2014/main" xmlns="" id="{C6F53CCE-6519-4F1F-A03D-FBB9058E02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20646" y="2628845"/>
            <a:ext cx="1460610" cy="3189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txBody>
          <a:bodyPr wrap="square" lIns="36000" tIns="36000" rIns="36000" bIns="36000">
            <a:spAutoFit/>
          </a:bodyPr>
          <a:lstStyle>
            <a:lvl1pPr algn="l">
              <a:tabLst>
                <a:tab pos="3746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>
              <a:tabLst>
                <a:tab pos="3746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tabLst>
                <a:tab pos="3746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3746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3746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746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746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746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746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fr-FR" altLang="fr-FR" sz="1600" b="0" dirty="0"/>
          </a:p>
        </p:txBody>
      </p:sp>
      <p:sp>
        <p:nvSpPr>
          <p:cNvPr id="103" name="Oval 21">
            <a:extLst>
              <a:ext uri="{FF2B5EF4-FFF2-40B4-BE49-F238E27FC236}">
                <a16:creationId xmlns:a16="http://schemas.microsoft.com/office/drawing/2014/main" xmlns="" id="{854366CA-709C-4432-B92C-77F587E96A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00960" y="2268095"/>
            <a:ext cx="1413413" cy="278414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fr-FR" altLang="fr-FR" sz="14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kumimoji="0" lang="fr-FR" altLang="fr-FR" sz="1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= 9,7 N / mm</a:t>
            </a:r>
            <a:endParaRPr kumimoji="0" lang="fr-FR" altLang="fr-FR" sz="14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" panose="020B0604020202020204" pitchFamily="34" charset="0"/>
            </a:endParaRPr>
          </a:p>
        </p:txBody>
      </p:sp>
      <p:grpSp>
        <p:nvGrpSpPr>
          <p:cNvPr id="4" name="Groupe 3"/>
          <p:cNvGrpSpPr/>
          <p:nvPr/>
        </p:nvGrpSpPr>
        <p:grpSpPr>
          <a:xfrm>
            <a:off x="6645866" y="3190682"/>
            <a:ext cx="1765076" cy="468748"/>
            <a:chOff x="6645866" y="3190682"/>
            <a:chExt cx="1765076" cy="468748"/>
          </a:xfrm>
        </p:grpSpPr>
        <p:sp>
          <p:nvSpPr>
            <p:cNvPr id="102" name="AutoShape 238">
              <a:extLst>
                <a:ext uri="{FF2B5EF4-FFF2-40B4-BE49-F238E27FC236}">
                  <a16:creationId xmlns:a16="http://schemas.microsoft.com/office/drawing/2014/main" xmlns="" id="{DB32A7B6-A078-478E-B2AF-0FCA40352D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645866" y="3190682"/>
              <a:ext cx="1765076" cy="468748"/>
            </a:xfrm>
            <a:prstGeom prst="wedgeRectCallout">
              <a:avLst>
                <a:gd name="adj1" fmla="val -109600"/>
                <a:gd name="adj2" fmla="val 90774"/>
              </a:avLst>
            </a:prstGeom>
            <a:solidFill>
              <a:srgbClr val="FF0000"/>
            </a:solidFill>
            <a:ln w="19050">
              <a:solidFill>
                <a:schemeClr val="bg1"/>
              </a:solidFill>
              <a:miter lim="800000"/>
              <a:headEnd/>
              <a:tailEnd/>
            </a:ln>
          </p:spPr>
          <p:txBody>
            <a:bodyPr lIns="108000" tIns="108000" rIns="36000" bIns="36000"/>
            <a:lstStyle/>
            <a:p>
              <a:pPr algn="l" eaLnBrk="0" hangingPunct="0"/>
              <a:r>
                <a:rPr lang="fr-FR" altLang="fr-FR" sz="1400" b="0" dirty="0" smtClean="0">
                  <a:solidFill>
                    <a:schemeClr val="bg1"/>
                  </a:solidFill>
                </a:rPr>
                <a:t>|| A’ || = p . </a:t>
              </a:r>
              <a:r>
                <a:rPr lang="fr-FR" altLang="fr-FR" sz="1400" b="0" dirty="0">
                  <a:solidFill>
                    <a:schemeClr val="bg1"/>
                  </a:solidFill>
                  <a:cs typeface="Times New Roman" panose="02020603050405020304" pitchFamily="18" charset="0"/>
                </a:rPr>
                <a:t>( </a:t>
              </a:r>
              <a:r>
                <a:rPr lang="fr-FR" altLang="fr-FR" sz="1400" i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x</a:t>
              </a:r>
              <a:r>
                <a:rPr lang="fr-FR" altLang="fr-FR" sz="1400" b="0" dirty="0">
                  <a:solidFill>
                    <a:schemeClr val="bg1"/>
                  </a:solidFill>
                </a:rPr>
                <a:t> – 4 </a:t>
              </a:r>
              <a:r>
                <a:rPr lang="fr-FR" altLang="fr-FR" sz="1400" b="0" dirty="0" smtClean="0">
                  <a:solidFill>
                    <a:schemeClr val="bg1"/>
                  </a:solidFill>
                </a:rPr>
                <a:t>)</a:t>
              </a:r>
              <a:endParaRPr lang="fr-FR" altLang="fr-FR" sz="1400" b="0" dirty="0">
                <a:solidFill>
                  <a:schemeClr val="bg1"/>
                </a:solidFill>
              </a:endParaRPr>
            </a:p>
            <a:p>
              <a:pPr algn="l" eaLnBrk="0" hangingPunct="0"/>
              <a:endParaRPr lang="fr-FR" altLang="fr-FR" sz="1400" b="0" dirty="0" smtClean="0">
                <a:solidFill>
                  <a:schemeClr val="bg1"/>
                </a:solidFill>
              </a:endParaRPr>
            </a:p>
          </p:txBody>
        </p:sp>
        <p:sp>
          <p:nvSpPr>
            <p:cNvPr id="105" name="Line 3">
              <a:extLst>
                <a:ext uri="{FF2B5EF4-FFF2-40B4-BE49-F238E27FC236}">
                  <a16:creationId xmlns:a16="http://schemas.microsoft.com/office/drawing/2014/main" xmlns="" id="{B1BC0563-CA36-4631-8AD4-882BF2328A0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821406" y="3283479"/>
              <a:ext cx="246919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ln>
                  <a:solidFill>
                    <a:schemeClr val="tx1"/>
                  </a:solidFill>
                </a:ln>
              </a:endParaRPr>
            </a:p>
          </p:txBody>
        </p:sp>
      </p:grpSp>
      <p:grpSp>
        <p:nvGrpSpPr>
          <p:cNvPr id="2" name="Groupe 1"/>
          <p:cNvGrpSpPr/>
          <p:nvPr/>
        </p:nvGrpSpPr>
        <p:grpSpPr>
          <a:xfrm>
            <a:off x="5176633" y="2200039"/>
            <a:ext cx="533228" cy="415740"/>
            <a:chOff x="5176633" y="2200039"/>
            <a:chExt cx="533228" cy="415740"/>
          </a:xfrm>
        </p:grpSpPr>
        <p:sp>
          <p:nvSpPr>
            <p:cNvPr id="106" name="Line 10">
              <a:extLst>
                <a:ext uri="{FF2B5EF4-FFF2-40B4-BE49-F238E27FC236}">
                  <a16:creationId xmlns:a16="http://schemas.microsoft.com/office/drawing/2014/main" xmlns="" id="{878978F2-B62D-43E3-8F32-295F3815F54B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176634" y="2201814"/>
              <a:ext cx="0" cy="410976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7" name="Line 11">
              <a:extLst>
                <a:ext uri="{FF2B5EF4-FFF2-40B4-BE49-F238E27FC236}">
                  <a16:creationId xmlns:a16="http://schemas.microsoft.com/office/drawing/2014/main" xmlns="" id="{6154D3A7-3E4E-42E9-8E92-4B49FD9E3AB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243552" y="2201814"/>
              <a:ext cx="0" cy="410976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8" name="Line 12">
              <a:extLst>
                <a:ext uri="{FF2B5EF4-FFF2-40B4-BE49-F238E27FC236}">
                  <a16:creationId xmlns:a16="http://schemas.microsoft.com/office/drawing/2014/main" xmlns="" id="{F7D7C092-EF4A-4678-AA58-194BDF0EB35F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310471" y="2201814"/>
              <a:ext cx="0" cy="410976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9" name="Line 13">
              <a:extLst>
                <a:ext uri="{FF2B5EF4-FFF2-40B4-BE49-F238E27FC236}">
                  <a16:creationId xmlns:a16="http://schemas.microsoft.com/office/drawing/2014/main" xmlns="" id="{36589BAA-204D-4F74-9883-A4D4EF38220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377389" y="2201814"/>
              <a:ext cx="0" cy="410976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10" name="Line 14">
              <a:extLst>
                <a:ext uri="{FF2B5EF4-FFF2-40B4-BE49-F238E27FC236}">
                  <a16:creationId xmlns:a16="http://schemas.microsoft.com/office/drawing/2014/main" xmlns="" id="{7D7A805F-F001-433C-8F29-A7FD3F6B52D4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444307" y="2201814"/>
              <a:ext cx="0" cy="410976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11" name="Line 15">
              <a:extLst>
                <a:ext uri="{FF2B5EF4-FFF2-40B4-BE49-F238E27FC236}">
                  <a16:creationId xmlns:a16="http://schemas.microsoft.com/office/drawing/2014/main" xmlns="" id="{91D8B634-DE4F-49E0-BA27-3BEBB73BEE4F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511225" y="2201814"/>
              <a:ext cx="0" cy="410976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12" name="Line 16">
              <a:extLst>
                <a:ext uri="{FF2B5EF4-FFF2-40B4-BE49-F238E27FC236}">
                  <a16:creationId xmlns:a16="http://schemas.microsoft.com/office/drawing/2014/main" xmlns="" id="{04CD4D0D-E4FB-4BE5-A5EF-27B7651E995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176633" y="2200039"/>
              <a:ext cx="533227" cy="6317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13" name="Line 17">
              <a:extLst>
                <a:ext uri="{FF2B5EF4-FFF2-40B4-BE49-F238E27FC236}">
                  <a16:creationId xmlns:a16="http://schemas.microsoft.com/office/drawing/2014/main" xmlns="" id="{3670BC35-196C-4DB7-8ED2-76EDBBB46B33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578144" y="2201814"/>
              <a:ext cx="0" cy="410976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14" name="Line 18">
              <a:extLst>
                <a:ext uri="{FF2B5EF4-FFF2-40B4-BE49-F238E27FC236}">
                  <a16:creationId xmlns:a16="http://schemas.microsoft.com/office/drawing/2014/main" xmlns="" id="{21484402-C04A-4C41-8C7A-12FDF654B5D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645062" y="2201814"/>
              <a:ext cx="0" cy="410976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15" name="Line 18">
              <a:extLst>
                <a:ext uri="{FF2B5EF4-FFF2-40B4-BE49-F238E27FC236}">
                  <a16:creationId xmlns:a16="http://schemas.microsoft.com/office/drawing/2014/main" xmlns="" id="{21484402-C04A-4C41-8C7A-12FDF654B5D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709861" y="2204803"/>
              <a:ext cx="0" cy="410976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  <p:sp>
        <p:nvSpPr>
          <p:cNvPr id="71" name="AutoShape 7">
            <a:extLst>
              <a:ext uri="{FF2B5EF4-FFF2-40B4-BE49-F238E27FC236}">
                <a16:creationId xmlns:a16="http://schemas.microsoft.com/office/drawing/2014/main" xmlns="" id="{845240F6-09E7-4CED-8A51-9CA71952D2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76245" y="3033942"/>
            <a:ext cx="117475" cy="117475"/>
          </a:xfrm>
          <a:prstGeom prst="flowChartOr">
            <a:avLst/>
          </a:prstGeom>
          <a:solidFill>
            <a:srgbClr val="000000"/>
          </a:solidFill>
          <a:ln w="12700">
            <a:solidFill>
              <a:srgbClr val="FFFFFF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grpSp>
        <p:nvGrpSpPr>
          <p:cNvPr id="3" name="Groupe 2"/>
          <p:cNvGrpSpPr/>
          <p:nvPr/>
        </p:nvGrpSpPr>
        <p:grpSpPr>
          <a:xfrm>
            <a:off x="198300" y="4005075"/>
            <a:ext cx="3336928" cy="979488"/>
            <a:chOff x="270642" y="4177737"/>
            <a:chExt cx="3336928" cy="979488"/>
          </a:xfrm>
        </p:grpSpPr>
        <p:grpSp>
          <p:nvGrpSpPr>
            <p:cNvPr id="82" name="Group 150">
              <a:extLst>
                <a:ext uri="{FF2B5EF4-FFF2-40B4-BE49-F238E27FC236}">
                  <a16:creationId xmlns:a16="http://schemas.microsoft.com/office/drawing/2014/main" xmlns="" id="{04FB171E-FB65-49B9-9E17-F9C20AA7E09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70642" y="4177737"/>
              <a:ext cx="3336928" cy="979488"/>
              <a:chOff x="1788" y="3145"/>
              <a:chExt cx="2102" cy="617"/>
            </a:xfrm>
          </p:grpSpPr>
          <p:sp>
            <p:nvSpPr>
              <p:cNvPr id="84" name="AutoShape 151">
                <a:extLst>
                  <a:ext uri="{FF2B5EF4-FFF2-40B4-BE49-F238E27FC236}">
                    <a16:creationId xmlns:a16="http://schemas.microsoft.com/office/drawing/2014/main" xmlns="" id="{16286FC3-3131-4DE4-B852-823070676D2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88" y="3319"/>
                <a:ext cx="74" cy="230"/>
              </a:xfrm>
              <a:prstGeom prst="leftBrace">
                <a:avLst>
                  <a:gd name="adj1" fmla="val 25901"/>
                  <a:gd name="adj2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85" name="AutoShape 152">
                <a:extLst>
                  <a:ext uri="{FF2B5EF4-FFF2-40B4-BE49-F238E27FC236}">
                    <a16:creationId xmlns:a16="http://schemas.microsoft.com/office/drawing/2014/main" xmlns="" id="{3F3E4139-9432-431C-9763-104EAAB377B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56" y="3319"/>
                <a:ext cx="73" cy="230"/>
              </a:xfrm>
              <a:prstGeom prst="rightBrace">
                <a:avLst>
                  <a:gd name="adj1" fmla="val 26256"/>
                  <a:gd name="adj2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86" name="Text Box 153">
                <a:extLst>
                  <a:ext uri="{FF2B5EF4-FFF2-40B4-BE49-F238E27FC236}">
                    <a16:creationId xmlns:a16="http://schemas.microsoft.com/office/drawing/2014/main" xmlns="" id="{6E10AA7A-1A67-42CB-9DE9-5D6D20834C0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469" y="3352"/>
                <a:ext cx="123" cy="11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rIns="0" bIns="0"/>
              <a:lstStyle/>
              <a:p>
                <a:pPr eaLnBrk="0" hangingPunct="0"/>
                <a:r>
                  <a:rPr lang="fr-FR" altLang="fr-FR" sz="1200" b="0"/>
                  <a:t>=</a:t>
                </a:r>
              </a:p>
            </p:txBody>
          </p:sp>
          <p:sp>
            <p:nvSpPr>
              <p:cNvPr id="94" name="Text Box 154">
                <a:extLst>
                  <a:ext uri="{FF2B5EF4-FFF2-40B4-BE49-F238E27FC236}">
                    <a16:creationId xmlns:a16="http://schemas.microsoft.com/office/drawing/2014/main" xmlns="" id="{F23F1CF1-1008-4181-8618-CB373E3D1EB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472" y="3416"/>
                <a:ext cx="221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l" eaLnBrk="0" hangingPunct="0"/>
                <a:endParaRPr lang="fr-FR" altLang="fr-FR" sz="1200" b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16" name="Text Box 155">
                <a:extLst>
                  <a:ext uri="{FF2B5EF4-FFF2-40B4-BE49-F238E27FC236}">
                    <a16:creationId xmlns:a16="http://schemas.microsoft.com/office/drawing/2014/main" xmlns="" id="{2FA6D671-7942-483F-8717-B994064E2C5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862" y="3301"/>
                <a:ext cx="519" cy="21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/>
              <a:lstStyle/>
              <a:p>
                <a:pPr eaLnBrk="0" hangingPunct="0"/>
                <a:r>
                  <a:rPr lang="fr-FR" altLang="fr-FR" sz="2400" b="0" dirty="0">
                    <a:latin typeface="French Script MT" panose="03020402040607040605" pitchFamily="66" charset="0"/>
                  </a:rPr>
                  <a:t>T </a:t>
                </a:r>
                <a:r>
                  <a:rPr lang="fr-FR" altLang="fr-FR" sz="2400" baseline="-25000" dirty="0" smtClean="0"/>
                  <a:t>4</a:t>
                </a:r>
                <a:r>
                  <a:rPr lang="fr-FR" altLang="fr-FR" sz="2400" b="0" baseline="-25000" dirty="0" smtClean="0"/>
                  <a:t> </a:t>
                </a:r>
                <a:r>
                  <a:rPr lang="fr-FR" altLang="fr-FR" sz="2400" b="0" baseline="-25000" dirty="0"/>
                  <a:t>/ </a:t>
                </a:r>
                <a:r>
                  <a:rPr lang="fr-FR" altLang="fr-FR" sz="2400" baseline="-25000" dirty="0" smtClean="0"/>
                  <a:t>7</a:t>
                </a:r>
                <a:endParaRPr lang="fr-FR" altLang="fr-FR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17" name="AutoShape 156">
                <a:extLst>
                  <a:ext uri="{FF2B5EF4-FFF2-40B4-BE49-F238E27FC236}">
                    <a16:creationId xmlns:a16="http://schemas.microsoft.com/office/drawing/2014/main" xmlns="" id="{56EADE08-9A15-4E5F-B1A5-B3C98F5EDBE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29" y="3170"/>
                <a:ext cx="74" cy="545"/>
              </a:xfrm>
              <a:prstGeom prst="leftBrace">
                <a:avLst>
                  <a:gd name="adj1" fmla="val 61374"/>
                  <a:gd name="adj2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18" name="AutoShape 157">
                <a:extLst>
                  <a:ext uri="{FF2B5EF4-FFF2-40B4-BE49-F238E27FC236}">
                    <a16:creationId xmlns:a16="http://schemas.microsoft.com/office/drawing/2014/main" xmlns="" id="{398F728C-2F27-443D-AA43-234AEB46BEB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23" y="3163"/>
                <a:ext cx="74" cy="552"/>
              </a:xfrm>
              <a:prstGeom prst="rightBrace">
                <a:avLst>
                  <a:gd name="adj1" fmla="val 62162"/>
                  <a:gd name="adj2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19" name="Text Box 158">
                <a:extLst>
                  <a:ext uri="{FF2B5EF4-FFF2-40B4-BE49-F238E27FC236}">
                    <a16:creationId xmlns:a16="http://schemas.microsoft.com/office/drawing/2014/main" xmlns="" id="{5B7A1540-4DD8-4AB1-8AE0-A8A0365C981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487" y="3646"/>
                <a:ext cx="147" cy="11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/>
              <a:lstStyle/>
              <a:p>
                <a:pPr eaLnBrk="0" hangingPunct="0"/>
                <a:r>
                  <a:rPr lang="fr-FR" altLang="fr-FR" sz="1200" dirty="0" smtClean="0"/>
                  <a:t>A’</a:t>
                </a:r>
                <a:endParaRPr lang="fr-FR" altLang="fr-FR" sz="1200" dirty="0"/>
              </a:p>
            </p:txBody>
          </p:sp>
          <p:sp>
            <p:nvSpPr>
              <p:cNvPr id="120" name="Text Box 159">
                <a:extLst>
                  <a:ext uri="{FF2B5EF4-FFF2-40B4-BE49-F238E27FC236}">
                    <a16:creationId xmlns:a16="http://schemas.microsoft.com/office/drawing/2014/main" xmlns="" id="{76EE2AD3-D702-41C9-807D-2DFAA966941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815" y="3637"/>
                <a:ext cx="75" cy="11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/>
              <a:lstStyle/>
              <a:p>
                <a:pPr algn="l" eaLnBrk="0" hangingPunct="0"/>
                <a:r>
                  <a:rPr lang="fr-FR" altLang="fr-FR" sz="1200" dirty="0"/>
                  <a:t>R</a:t>
                </a:r>
              </a:p>
            </p:txBody>
          </p:sp>
          <p:sp>
            <p:nvSpPr>
              <p:cNvPr id="121" name="Rectangle 160">
                <a:extLst>
                  <a:ext uri="{FF2B5EF4-FFF2-40B4-BE49-F238E27FC236}">
                    <a16:creationId xmlns:a16="http://schemas.microsoft.com/office/drawing/2014/main" xmlns="" id="{24D1C7EC-F28B-43C1-AFAB-FFD6CF57562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83" y="3145"/>
                <a:ext cx="1103" cy="51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17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</p:grpSp>
        <p:sp>
          <p:nvSpPr>
            <p:cNvPr id="83" name="Text Box 161">
              <a:extLst>
                <a:ext uri="{FF2B5EF4-FFF2-40B4-BE49-F238E27FC236}">
                  <a16:creationId xmlns:a16="http://schemas.microsoft.com/office/drawing/2014/main" xmlns="" id="{8CA84EFA-BBFE-4E12-B473-36F57E18025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83526" y="4206312"/>
              <a:ext cx="1559513" cy="914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algn="l">
                <a:tabLst>
                  <a:tab pos="57467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algn="l">
                <a:tabLst>
                  <a:tab pos="57467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algn="l">
                <a:tabLst>
                  <a:tab pos="57467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algn="l">
                <a:tabLst>
                  <a:tab pos="57467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algn="l">
                <a:tabLst>
                  <a:tab pos="57467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tabLst>
                  <a:tab pos="57467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tabLst>
                  <a:tab pos="57467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tabLst>
                  <a:tab pos="57467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tabLst>
                  <a:tab pos="57467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indent="180975" eaLnBrk="0" hangingPunct="0">
                <a:spcBef>
                  <a:spcPts val="300"/>
                </a:spcBef>
                <a:tabLst>
                  <a:tab pos="1343025" algn="l"/>
                </a:tabLst>
              </a:pPr>
              <a:r>
                <a:rPr lang="fr-FR" altLang="fr-FR" sz="2000" dirty="0"/>
                <a:t>0	0</a:t>
              </a:r>
            </a:p>
            <a:p>
              <a:pPr eaLnBrk="0" hangingPunct="0">
                <a:tabLst>
                  <a:tab pos="1343025" algn="l"/>
                </a:tabLst>
              </a:pPr>
              <a:r>
                <a:rPr lang="fr-FR" altLang="fr-FR" sz="2000" b="0" dirty="0" smtClean="0"/>
                <a:t>-</a:t>
              </a:r>
              <a:r>
                <a:rPr lang="fr-FR" altLang="fr-FR" sz="2000" dirty="0" smtClean="0"/>
                <a:t> </a:t>
              </a:r>
              <a:r>
                <a:rPr lang="fr-FR" altLang="fr-FR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p . ( x - 4 )</a:t>
              </a:r>
              <a:r>
                <a:rPr lang="fr-FR" altLang="fr-FR" sz="2000" dirty="0"/>
                <a:t>	0</a:t>
              </a:r>
            </a:p>
            <a:p>
              <a:pPr indent="180975" eaLnBrk="0" hangingPunct="0">
                <a:tabLst>
                  <a:tab pos="1343025" algn="l"/>
                </a:tabLst>
              </a:pPr>
              <a:r>
                <a:rPr lang="fr-FR" altLang="fr-FR" sz="2000" dirty="0"/>
                <a:t>0	0</a:t>
              </a:r>
            </a:p>
          </p:txBody>
        </p:sp>
      </p:grpSp>
      <p:sp>
        <p:nvSpPr>
          <p:cNvPr id="128" name="Text Box 13">
            <a:extLst>
              <a:ext uri="{FF2B5EF4-FFF2-40B4-BE49-F238E27FC236}">
                <a16:creationId xmlns:a16="http://schemas.microsoft.com/office/drawing/2014/main" xmlns="" id="{46309487-37DA-470E-83C4-9576D74343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615" y="5217975"/>
            <a:ext cx="3475613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6969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tabLst>
                <a:tab pos="10810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>
              <a:tabLst>
                <a:tab pos="10810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tabLst>
                <a:tab pos="10810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810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810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810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810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810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810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fr-FR" altLang="fr-FR" sz="2000" b="0" dirty="0" smtClean="0">
                <a:cs typeface="Times New Roman" panose="02020603050405020304" pitchFamily="18" charset="0"/>
              </a:rPr>
              <a:t>Ensuite on calcule comme d’habitude avec les { T }</a:t>
            </a:r>
            <a:endParaRPr lang="fr-FR" altLang="fr-FR" sz="2000" b="0" dirty="0">
              <a:cs typeface="Times New Roman" panose="02020603050405020304" pitchFamily="18" charset="0"/>
            </a:endParaRPr>
          </a:p>
        </p:txBody>
      </p:sp>
      <p:sp>
        <p:nvSpPr>
          <p:cNvPr id="129" name="Text Box 84">
            <a:extLst>
              <a:ext uri="{FF2B5EF4-FFF2-40B4-BE49-F238E27FC236}">
                <a16:creationId xmlns:a16="http://schemas.microsoft.com/office/drawing/2014/main" xmlns="" id="{C6F53CCE-6519-4F1F-A03D-FBB9058E02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37025" y="1777585"/>
            <a:ext cx="718365" cy="318924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lIns="36000" tIns="36000" rIns="36000" bIns="36000">
            <a:spAutoFit/>
          </a:bodyPr>
          <a:lstStyle>
            <a:lvl1pPr algn="l">
              <a:tabLst>
                <a:tab pos="3746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>
              <a:tabLst>
                <a:tab pos="3746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tabLst>
                <a:tab pos="3746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3746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3746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746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746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746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746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fr-FR" altLang="fr-FR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fr-FR" altLang="fr-FR" sz="1600" b="0" dirty="0" smtClean="0"/>
              <a:t> - 4</a:t>
            </a:r>
            <a:endParaRPr lang="fr-FR" altLang="fr-FR" sz="1600" b="0" dirty="0"/>
          </a:p>
        </p:txBody>
      </p:sp>
      <p:sp>
        <p:nvSpPr>
          <p:cNvPr id="130" name="Text Box 84">
            <a:extLst>
              <a:ext uri="{FF2B5EF4-FFF2-40B4-BE49-F238E27FC236}">
                <a16:creationId xmlns:a16="http://schemas.microsoft.com/office/drawing/2014/main" xmlns="" id="{C6F53CCE-6519-4F1F-A03D-FBB9058E02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30170" y="2640529"/>
            <a:ext cx="1460610" cy="318924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lIns="36000" tIns="36000" rIns="36000" bIns="36000">
            <a:spAutoFit/>
          </a:bodyPr>
          <a:lstStyle>
            <a:lvl1pPr algn="l">
              <a:tabLst>
                <a:tab pos="3746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>
              <a:tabLst>
                <a:tab pos="3746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tabLst>
                <a:tab pos="3746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3746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3746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746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746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746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746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fr-FR" altLang="fr-FR" sz="1600" b="0" dirty="0" smtClean="0">
                <a:latin typeface="+mj-lt"/>
                <a:cs typeface="Times New Roman" panose="02020603050405020304" pitchFamily="18" charset="0"/>
              </a:rPr>
              <a:t>( </a:t>
            </a:r>
            <a:r>
              <a:rPr lang="fr-FR" altLang="fr-FR" sz="1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fr-FR" altLang="fr-FR" sz="1600" b="0" dirty="0" smtClean="0"/>
              <a:t> – 4 ) </a:t>
            </a:r>
            <a:r>
              <a:rPr lang="fr-FR" altLang="fr-FR" sz="1600" b="0" dirty="0" smtClean="0"/>
              <a:t>/ 2</a:t>
            </a:r>
            <a:endParaRPr lang="fr-FR" altLang="fr-FR" sz="1600" b="0" dirty="0"/>
          </a:p>
        </p:txBody>
      </p:sp>
    </p:spTree>
    <p:extLst>
      <p:ext uri="{BB962C8B-B14F-4D97-AF65-F5344CB8AC3E}">
        <p14:creationId xmlns:p14="http://schemas.microsoft.com/office/powerpoint/2010/main" val="1690635169"/>
      </p:ext>
    </p:extLst>
  </p:cSld>
  <p:clrMapOvr>
    <a:masterClrMapping/>
  </p:clrMapOvr>
  <p:transition spd="med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20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20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5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10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3500"/>
                            </p:stCondLst>
                            <p:childTnLst>
                              <p:par>
                                <p:cTn id="29" presetID="42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6000"/>
                            </p:stCondLst>
                            <p:childTnLst>
                              <p:par>
                                <p:cTn id="35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20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93" grpId="0" animBg="1"/>
      <p:bldP spid="80" grpId="0" autoUpdateAnimBg="0"/>
      <p:bldP spid="128" grpId="0" autoUpdateAnimBg="0"/>
      <p:bldP spid="129" grpId="0"/>
      <p:bldP spid="13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828" name="Group 84">
            <a:extLst>
              <a:ext uri="{FF2B5EF4-FFF2-40B4-BE49-F238E27FC236}">
                <a16:creationId xmlns:a16="http://schemas.microsoft.com/office/drawing/2014/main" xmlns="" id="{4B56F719-AF2E-489A-95B7-595E60FB5EC5}"/>
              </a:ext>
            </a:extLst>
          </p:cNvPr>
          <p:cNvGrpSpPr>
            <a:grpSpLocks/>
          </p:cNvGrpSpPr>
          <p:nvPr/>
        </p:nvGrpSpPr>
        <p:grpSpPr bwMode="auto">
          <a:xfrm>
            <a:off x="2362200" y="1905000"/>
            <a:ext cx="4419600" cy="3352800"/>
            <a:chOff x="1488" y="1200"/>
            <a:chExt cx="2784" cy="2112"/>
          </a:xfrm>
        </p:grpSpPr>
        <p:sp>
          <p:nvSpPr>
            <p:cNvPr id="31805" name="Rectangle 61">
              <a:extLst>
                <a:ext uri="{FF2B5EF4-FFF2-40B4-BE49-F238E27FC236}">
                  <a16:creationId xmlns:a16="http://schemas.microsoft.com/office/drawing/2014/main" xmlns="" id="{AB9043C1-4544-4338-936C-FBBC512D2B9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8" y="1200"/>
              <a:ext cx="2784" cy="2112"/>
            </a:xfrm>
            <a:prstGeom prst="rect">
              <a:avLst/>
            </a:prstGeom>
            <a:pattFill prst="lgGrid">
              <a:fgClr>
                <a:srgbClr val="DDDDDD"/>
              </a:fgClr>
              <a:bgClr>
                <a:schemeClr val="bg1"/>
              </a:bgClr>
            </a:pattFill>
            <a:ln w="317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grpSp>
          <p:nvGrpSpPr>
            <p:cNvPr id="31808" name="Group 64">
              <a:extLst>
                <a:ext uri="{FF2B5EF4-FFF2-40B4-BE49-F238E27FC236}">
                  <a16:creationId xmlns:a16="http://schemas.microsoft.com/office/drawing/2014/main" xmlns="" id="{7CAA5897-30F2-4DB0-A46C-2E50C93777E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495" y="1204"/>
              <a:ext cx="1320" cy="108"/>
              <a:chOff x="2016" y="1488"/>
              <a:chExt cx="1320" cy="108"/>
            </a:xfrm>
          </p:grpSpPr>
          <p:pic>
            <p:nvPicPr>
              <p:cNvPr id="31806" name="Picture 62">
                <a:extLst>
                  <a:ext uri="{FF2B5EF4-FFF2-40B4-BE49-F238E27FC236}">
                    <a16:creationId xmlns:a16="http://schemas.microsoft.com/office/drawing/2014/main" xmlns="" id="{FFC0C6DD-11E4-4F89-9A42-024A3B59016F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976" y="1488"/>
                <a:ext cx="360" cy="10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31807" name="Picture 63">
                <a:extLst>
                  <a:ext uri="{FF2B5EF4-FFF2-40B4-BE49-F238E27FC236}">
                    <a16:creationId xmlns:a16="http://schemas.microsoft.com/office/drawing/2014/main" xmlns="" id="{3E17E69E-62FE-4F16-9049-4EFF5755D437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016" y="1488"/>
                <a:ext cx="967" cy="10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31817" name="Group 73">
              <a:extLst>
                <a:ext uri="{FF2B5EF4-FFF2-40B4-BE49-F238E27FC236}">
                  <a16:creationId xmlns:a16="http://schemas.microsoft.com/office/drawing/2014/main" xmlns="" id="{09392382-88ED-4639-B6FC-61C94851127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832" y="3204"/>
              <a:ext cx="1440" cy="108"/>
              <a:chOff x="3312" y="3456"/>
              <a:chExt cx="1440" cy="108"/>
            </a:xfrm>
          </p:grpSpPr>
          <p:pic>
            <p:nvPicPr>
              <p:cNvPr id="31815" name="Picture 71">
                <a:extLst>
                  <a:ext uri="{FF2B5EF4-FFF2-40B4-BE49-F238E27FC236}">
                    <a16:creationId xmlns:a16="http://schemas.microsoft.com/office/drawing/2014/main" xmlns="" id="{94FCE006-1708-466D-868F-46F81076D951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312" y="3456"/>
                <a:ext cx="360" cy="10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31816" name="Picture 72">
                <a:extLst>
                  <a:ext uri="{FF2B5EF4-FFF2-40B4-BE49-F238E27FC236}">
                    <a16:creationId xmlns:a16="http://schemas.microsoft.com/office/drawing/2014/main" xmlns="" id="{A830AC90-C37C-4CD5-A24D-E782B0870422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648" y="3456"/>
                <a:ext cx="1104" cy="10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</p:grpSp>
      <p:sp>
        <p:nvSpPr>
          <p:cNvPr id="31791" name="Rectangle 47">
            <a:extLst>
              <a:ext uri="{FF2B5EF4-FFF2-40B4-BE49-F238E27FC236}">
                <a16:creationId xmlns:a16="http://schemas.microsoft.com/office/drawing/2014/main" xmlns="" id="{35BF4AB9-446A-4FD6-8799-C12433EAAF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2819400"/>
            <a:ext cx="19050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fr-FR" altLang="fr-FR" sz="8000">
                <a:solidFill>
                  <a:schemeClr val="tx1"/>
                </a:solidFill>
              </a:rPr>
              <a:t>FIN</a:t>
            </a:r>
          </a:p>
        </p:txBody>
      </p:sp>
      <p:sp>
        <p:nvSpPr>
          <p:cNvPr id="12" name="Rectangle 15">
            <a:extLst>
              <a:ext uri="{FF2B5EF4-FFF2-40B4-BE49-F238E27FC236}">
                <a16:creationId xmlns:a16="http://schemas.microsoft.com/office/drawing/2014/main" xmlns="" id="{77D8821B-246E-4EBD-B1E4-2E7CB34DB7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68434" y="152400"/>
            <a:ext cx="737556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marL="342900" indent="-3429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>
              <a:spcBef>
                <a:spcPct val="20000"/>
              </a:spcBef>
              <a:buClr>
                <a:schemeClr val="hlink"/>
              </a:buClr>
              <a:buSzPct val="50000"/>
              <a:buFont typeface="Monotype Sorts" pitchFamily="2" charset="2"/>
              <a:buNone/>
            </a:pPr>
            <a:r>
              <a:rPr kumimoji="1" lang="fr-FR" altLang="fr-FR" sz="2800" dirty="0"/>
              <a:t>RDM : EDC – axe de micro moteur</a:t>
            </a:r>
          </a:p>
        </p:txBody>
      </p:sp>
    </p:spTree>
  </p:cSld>
  <p:clrMapOvr>
    <a:masterClrMapping/>
  </p:clrMapOvr>
  <p:transition spd="med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500"/>
                                        <p:tgtEl>
                                          <p:spTgt spid="318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75"/>
                                        <p:tgtEl>
                                          <p:spTgt spid="317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91" grpId="0" autoUpdateAnimBg="0"/>
    </p:bldLst>
  </p:timing>
</p:sld>
</file>

<file path=ppt/theme/theme1.xml><?xml version="1.0" encoding="utf-8"?>
<a:theme xmlns:a="http://schemas.openxmlformats.org/drawingml/2006/main" name="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altLang="fr-FR" sz="8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altLang="fr-FR" sz="8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5201</TotalTime>
  <Words>717</Words>
  <Application>Microsoft Office PowerPoint</Application>
  <PresentationFormat>Affichage à l'écran (4:3)</PresentationFormat>
  <Paragraphs>164</Paragraphs>
  <Slides>8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9" baseType="lpstr">
      <vt:lpstr>Modèle par défaut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Caractéristique d’une liaison</dc:title>
  <dc:creator>Setf</dc:creator>
  <cp:lastModifiedBy>Nourry</cp:lastModifiedBy>
  <cp:revision>1306</cp:revision>
  <dcterms:created xsi:type="dcterms:W3CDTF">2004-02-01T16:09:29Z</dcterms:created>
  <dcterms:modified xsi:type="dcterms:W3CDTF">2020-03-28T11:24:06Z</dcterms:modified>
</cp:coreProperties>
</file>